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19" r:id="rId3"/>
    <p:sldId id="321" r:id="rId4"/>
    <p:sldId id="305" r:id="rId5"/>
    <p:sldId id="298" r:id="rId6"/>
    <p:sldId id="304" r:id="rId7"/>
    <p:sldId id="320" r:id="rId8"/>
    <p:sldId id="302" r:id="rId9"/>
    <p:sldId id="331" r:id="rId10"/>
    <p:sldId id="328" r:id="rId11"/>
    <p:sldId id="329" r:id="rId12"/>
    <p:sldId id="388" r:id="rId13"/>
    <p:sldId id="390" r:id="rId14"/>
    <p:sldId id="330" r:id="rId15"/>
    <p:sldId id="347" r:id="rId16"/>
    <p:sldId id="345" r:id="rId17"/>
    <p:sldId id="334" r:id="rId18"/>
    <p:sldId id="367" r:id="rId19"/>
    <p:sldId id="332" r:id="rId20"/>
    <p:sldId id="333" r:id="rId21"/>
    <p:sldId id="342" r:id="rId22"/>
    <p:sldId id="335" r:id="rId23"/>
    <p:sldId id="337" r:id="rId24"/>
    <p:sldId id="336" r:id="rId25"/>
    <p:sldId id="338" r:id="rId26"/>
    <p:sldId id="339" r:id="rId27"/>
    <p:sldId id="340" r:id="rId28"/>
    <p:sldId id="341" r:id="rId29"/>
    <p:sldId id="343" r:id="rId30"/>
    <p:sldId id="344" r:id="rId31"/>
    <p:sldId id="354" r:id="rId32"/>
    <p:sldId id="348" r:id="rId33"/>
    <p:sldId id="355" r:id="rId34"/>
    <p:sldId id="349" r:id="rId35"/>
    <p:sldId id="350" r:id="rId36"/>
    <p:sldId id="351" r:id="rId37"/>
    <p:sldId id="352" r:id="rId38"/>
    <p:sldId id="353" r:id="rId39"/>
    <p:sldId id="356" r:id="rId40"/>
    <p:sldId id="357" r:id="rId41"/>
    <p:sldId id="376" r:id="rId42"/>
    <p:sldId id="381" r:id="rId43"/>
    <p:sldId id="358" r:id="rId44"/>
    <p:sldId id="346" r:id="rId45"/>
    <p:sldId id="362" r:id="rId46"/>
    <p:sldId id="360" r:id="rId47"/>
    <p:sldId id="361" r:id="rId48"/>
    <p:sldId id="363" r:id="rId49"/>
    <p:sldId id="365" r:id="rId50"/>
    <p:sldId id="267" r:id="rId51"/>
    <p:sldId id="276" r:id="rId52"/>
    <p:sldId id="273" r:id="rId53"/>
    <p:sldId id="368" r:id="rId54"/>
    <p:sldId id="369" r:id="rId55"/>
    <p:sldId id="382" r:id="rId56"/>
    <p:sldId id="383" r:id="rId57"/>
    <p:sldId id="370" r:id="rId58"/>
    <p:sldId id="371" r:id="rId59"/>
    <p:sldId id="366" r:id="rId60"/>
    <p:sldId id="373" r:id="rId61"/>
    <p:sldId id="374" r:id="rId62"/>
    <p:sldId id="380" r:id="rId63"/>
    <p:sldId id="375" r:id="rId64"/>
    <p:sldId id="377" r:id="rId65"/>
    <p:sldId id="378" r:id="rId66"/>
    <p:sldId id="384" r:id="rId67"/>
    <p:sldId id="38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DFT%20EXAMPLE%203%20DYE%20aje%20B3LYP%20LANL2DZ.PDF" TargetMode="External"/><Relationship Id="rId2" Type="http://schemas.openxmlformats.org/officeDocument/2006/relationships/hyperlink" Target="DFT%20EXAMPLE%202%20ligand%20semicond%20B3LYP%20LANL2DZ.PDF" TargetMode="External"/><Relationship Id="rId1" Type="http://schemas.openxmlformats.org/officeDocument/2006/relationships/hyperlink" Target="DFT%20EXAMPLE%201%20DYE%20B3LYP%20LANL2DZ.PDF" TargetMode="External"/><Relationship Id="rId4" Type="http://schemas.openxmlformats.org/officeDocument/2006/relationships/hyperlink" Target="DFT%20EXAMPLE%204%20CdSe%20B3LYP%20LANL2DZ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2BEBD-87DD-4D48-8D21-1B0C08F3712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3FA081-2DA3-408F-A32B-7D7703E74783}">
      <dgm:prSet phldrT="[Text]" custT="1"/>
      <dgm:spPr/>
      <dgm:t>
        <a:bodyPr/>
        <a:lstStyle/>
        <a:p>
          <a:r>
            <a:rPr lang="en-US" sz="4000" dirty="0" smtClean="0"/>
            <a:t>H</a:t>
          </a:r>
          <a:r>
            <a:rPr lang="el-GR" sz="4000" dirty="0" smtClean="0">
              <a:latin typeface="Times New Roman"/>
              <a:cs typeface="Times New Roman"/>
            </a:rPr>
            <a:t>ψ</a:t>
          </a:r>
          <a:r>
            <a:rPr lang="en-US" sz="4000" dirty="0" smtClean="0"/>
            <a:t>= E</a:t>
          </a:r>
          <a:r>
            <a:rPr lang="el-GR" sz="4000" dirty="0" smtClean="0">
              <a:latin typeface="Times New Roman"/>
              <a:cs typeface="Times New Roman"/>
            </a:rPr>
            <a:t>ψ</a:t>
          </a:r>
          <a:endParaRPr lang="en-US" sz="4000" dirty="0"/>
        </a:p>
      </dgm:t>
    </dgm:pt>
    <dgm:pt modelId="{DEE64AE0-0EB6-42A9-80AD-914559350F84}" type="parTrans" cxnId="{2335DAE3-336E-459B-928F-2E93F2A03A48}">
      <dgm:prSet/>
      <dgm:spPr/>
      <dgm:t>
        <a:bodyPr/>
        <a:lstStyle/>
        <a:p>
          <a:endParaRPr lang="en-US"/>
        </a:p>
      </dgm:t>
    </dgm:pt>
    <dgm:pt modelId="{C074275E-A7B8-4CF2-A774-6946B6FB78BF}" type="sibTrans" cxnId="{2335DAE3-336E-459B-928F-2E93F2A03A48}">
      <dgm:prSet/>
      <dgm:spPr/>
      <dgm:t>
        <a:bodyPr/>
        <a:lstStyle/>
        <a:p>
          <a:endParaRPr lang="en-US"/>
        </a:p>
      </dgm:t>
    </dgm:pt>
    <dgm:pt modelId="{571AC158-A369-46DB-82BF-3149BE59A6F4}">
      <dgm:prSet phldrT="[Text]" custT="1"/>
      <dgm:spPr/>
      <dgm:t>
        <a:bodyPr/>
        <a:lstStyle/>
        <a:p>
          <a:r>
            <a:rPr lang="en-US" sz="1800" dirty="0" smtClean="0">
              <a:latin typeface="Times New Roman"/>
              <a:cs typeface="Times New Roman"/>
            </a:rPr>
            <a:t>H</a:t>
          </a:r>
        </a:p>
      </dgm:t>
    </dgm:pt>
    <dgm:pt modelId="{A13FDD03-BE06-418E-A80D-1F7EF5D00E63}" type="parTrans" cxnId="{1972EACF-6393-4B15-A367-408C44C35FBC}">
      <dgm:prSet/>
      <dgm:spPr/>
      <dgm:t>
        <a:bodyPr/>
        <a:lstStyle/>
        <a:p>
          <a:endParaRPr lang="en-US"/>
        </a:p>
      </dgm:t>
    </dgm:pt>
    <dgm:pt modelId="{CB6B8EF5-611A-4EDE-B118-1C62761FFF69}" type="sibTrans" cxnId="{1972EACF-6393-4B15-A367-408C44C35FBC}">
      <dgm:prSet/>
      <dgm:spPr/>
      <dgm:t>
        <a:bodyPr/>
        <a:lstStyle/>
        <a:p>
          <a:endParaRPr lang="en-US"/>
        </a:p>
      </dgm:t>
    </dgm:pt>
    <dgm:pt modelId="{A3E83F2F-2AD3-46AF-B666-AE958BD37AAF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Ψ</a:t>
          </a:r>
          <a:r>
            <a:rPr lang="en-US" dirty="0" smtClean="0">
              <a:latin typeface="Times New Roman"/>
              <a:cs typeface="Times New Roman"/>
            </a:rPr>
            <a:t>: </a:t>
          </a:r>
          <a:r>
            <a:rPr lang="en-US" b="1" dirty="0" smtClean="0">
              <a:latin typeface="Times New Roman"/>
              <a:cs typeface="Times New Roman"/>
            </a:rPr>
            <a:t>Probability</a:t>
          </a:r>
          <a:r>
            <a:rPr lang="en-US" dirty="0" smtClean="0">
              <a:latin typeface="Times New Roman"/>
              <a:cs typeface="Times New Roman"/>
            </a:rPr>
            <a:t> amplitude of particle in a state</a:t>
          </a:r>
          <a:endParaRPr lang="en-US" dirty="0"/>
        </a:p>
      </dgm:t>
    </dgm:pt>
    <dgm:pt modelId="{BD4EC6A9-798A-496E-AB0D-39BBD02D4D18}" type="parTrans" cxnId="{447E5EB5-68E0-4FEA-9976-42C240BFDC64}">
      <dgm:prSet/>
      <dgm:spPr/>
      <dgm:t>
        <a:bodyPr/>
        <a:lstStyle/>
        <a:p>
          <a:endParaRPr lang="en-US"/>
        </a:p>
      </dgm:t>
    </dgm:pt>
    <dgm:pt modelId="{C23FE261-85AA-4647-9F88-3242147F68BD}" type="sibTrans" cxnId="{447E5EB5-68E0-4FEA-9976-42C240BFDC64}">
      <dgm:prSet/>
      <dgm:spPr/>
      <dgm:t>
        <a:bodyPr/>
        <a:lstStyle/>
        <a:p>
          <a:endParaRPr lang="en-US"/>
        </a:p>
      </dgm:t>
    </dgm:pt>
    <dgm:pt modelId="{46739C04-5E4E-4B72-A068-36F6CD25B7DA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E: </a:t>
          </a:r>
          <a:br>
            <a:rPr lang="en-US" dirty="0" smtClean="0">
              <a:latin typeface="Times New Roman"/>
              <a:cs typeface="Times New Roman"/>
            </a:rPr>
          </a:br>
          <a:r>
            <a:rPr lang="en-US" dirty="0" smtClean="0">
              <a:latin typeface="Times New Roman"/>
              <a:cs typeface="Times New Roman"/>
            </a:rPr>
            <a:t>Calculated Eigenvalue / energy</a:t>
          </a:r>
          <a:endParaRPr lang="en-US" dirty="0"/>
        </a:p>
      </dgm:t>
    </dgm:pt>
    <dgm:pt modelId="{C73674A6-E50E-4B15-B6C5-D7DA2F6E0D2C}" type="parTrans" cxnId="{9A7862C5-35BC-484A-AEDE-74BE9D18D5C2}">
      <dgm:prSet/>
      <dgm:spPr/>
      <dgm:t>
        <a:bodyPr/>
        <a:lstStyle/>
        <a:p>
          <a:endParaRPr lang="en-US"/>
        </a:p>
      </dgm:t>
    </dgm:pt>
    <dgm:pt modelId="{E543CAAC-35AF-4C48-ABFA-505A29F95969}" type="sibTrans" cxnId="{9A7862C5-35BC-484A-AEDE-74BE9D18D5C2}">
      <dgm:prSet/>
      <dgm:spPr/>
      <dgm:t>
        <a:bodyPr/>
        <a:lstStyle/>
        <a:p>
          <a:endParaRPr lang="en-US"/>
        </a:p>
      </dgm:t>
    </dgm:pt>
    <dgm:pt modelId="{64B59EE5-52DB-49F9-BD5D-9CB35EFC9472}" type="pres">
      <dgm:prSet presAssocID="{ADA2BEBD-87DD-4D48-8D21-1B0C08F3712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2C7B47-AD45-4DB9-98DE-1E54924A4D07}" type="pres">
      <dgm:prSet presAssocID="{BA3FA081-2DA3-408F-A32B-7D7703E74783}" presName="hierRoot1" presStyleCnt="0">
        <dgm:presLayoutVars>
          <dgm:hierBranch val="init"/>
        </dgm:presLayoutVars>
      </dgm:prSet>
      <dgm:spPr/>
    </dgm:pt>
    <dgm:pt modelId="{105686B7-6CA0-40A0-8DBD-3E24C214590F}" type="pres">
      <dgm:prSet presAssocID="{BA3FA081-2DA3-408F-A32B-7D7703E74783}" presName="rootComposite1" presStyleCnt="0"/>
      <dgm:spPr/>
    </dgm:pt>
    <dgm:pt modelId="{2A770A5F-E975-4122-BD3A-291E8EF48B14}" type="pres">
      <dgm:prSet presAssocID="{BA3FA081-2DA3-408F-A32B-7D7703E7478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41B155-D980-405B-8FF3-6B99D5D36AD0}" type="pres">
      <dgm:prSet presAssocID="{BA3FA081-2DA3-408F-A32B-7D7703E74783}" presName="topArc1" presStyleLbl="parChTrans1D1" presStyleIdx="0" presStyleCnt="8"/>
      <dgm:spPr/>
    </dgm:pt>
    <dgm:pt modelId="{ACE5E6E7-27A7-48BF-ABC7-F3F8C60A4E01}" type="pres">
      <dgm:prSet presAssocID="{BA3FA081-2DA3-408F-A32B-7D7703E74783}" presName="bottomArc1" presStyleLbl="parChTrans1D1" presStyleIdx="1" presStyleCnt="8"/>
      <dgm:spPr/>
    </dgm:pt>
    <dgm:pt modelId="{02262BF3-F574-48AB-AA46-9CAE86F5E48C}" type="pres">
      <dgm:prSet presAssocID="{BA3FA081-2DA3-408F-A32B-7D7703E74783}" presName="topConnNode1" presStyleLbl="node1" presStyleIdx="0" presStyleCnt="0"/>
      <dgm:spPr/>
      <dgm:t>
        <a:bodyPr/>
        <a:lstStyle/>
        <a:p>
          <a:endParaRPr lang="en-US"/>
        </a:p>
      </dgm:t>
    </dgm:pt>
    <dgm:pt modelId="{2E098954-D444-4A6D-AF7E-E52F6FB52943}" type="pres">
      <dgm:prSet presAssocID="{BA3FA081-2DA3-408F-A32B-7D7703E74783}" presName="hierChild2" presStyleCnt="0"/>
      <dgm:spPr/>
    </dgm:pt>
    <dgm:pt modelId="{8C778653-B30A-4057-9EA1-B65EC9346C47}" type="pres">
      <dgm:prSet presAssocID="{A13FDD03-BE06-418E-A80D-1F7EF5D00E63}" presName="Name28" presStyleLbl="parChTrans1D2" presStyleIdx="0" presStyleCnt="3"/>
      <dgm:spPr/>
      <dgm:t>
        <a:bodyPr/>
        <a:lstStyle/>
        <a:p>
          <a:endParaRPr lang="en-US"/>
        </a:p>
      </dgm:t>
    </dgm:pt>
    <dgm:pt modelId="{A8F5E074-6131-4A21-B960-AB1BAAD92879}" type="pres">
      <dgm:prSet presAssocID="{571AC158-A369-46DB-82BF-3149BE59A6F4}" presName="hierRoot2" presStyleCnt="0">
        <dgm:presLayoutVars>
          <dgm:hierBranch val="init"/>
        </dgm:presLayoutVars>
      </dgm:prSet>
      <dgm:spPr/>
    </dgm:pt>
    <dgm:pt modelId="{979A1783-361F-40C9-9CAD-14510117E7EC}" type="pres">
      <dgm:prSet presAssocID="{571AC158-A369-46DB-82BF-3149BE59A6F4}" presName="rootComposite2" presStyleCnt="0"/>
      <dgm:spPr/>
    </dgm:pt>
    <dgm:pt modelId="{C668878A-C8A2-4A48-9971-E82D29C7EAA2}" type="pres">
      <dgm:prSet presAssocID="{571AC158-A369-46DB-82BF-3149BE59A6F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8CD75-BE9D-4244-9FC9-CB71CD75AE24}" type="pres">
      <dgm:prSet presAssocID="{571AC158-A369-46DB-82BF-3149BE59A6F4}" presName="topArc2" presStyleLbl="parChTrans1D1" presStyleIdx="2" presStyleCnt="8"/>
      <dgm:spPr/>
    </dgm:pt>
    <dgm:pt modelId="{3054FFC8-07EB-4B6B-A6F4-610AC1FD1F66}" type="pres">
      <dgm:prSet presAssocID="{571AC158-A369-46DB-82BF-3149BE59A6F4}" presName="bottomArc2" presStyleLbl="parChTrans1D1" presStyleIdx="3" presStyleCnt="8"/>
      <dgm:spPr/>
    </dgm:pt>
    <dgm:pt modelId="{8553726D-E07A-4EE3-A2AC-54C896F2AEFF}" type="pres">
      <dgm:prSet presAssocID="{571AC158-A369-46DB-82BF-3149BE59A6F4}" presName="topConnNode2" presStyleLbl="node2" presStyleIdx="0" presStyleCnt="0"/>
      <dgm:spPr/>
      <dgm:t>
        <a:bodyPr/>
        <a:lstStyle/>
        <a:p>
          <a:endParaRPr lang="en-US"/>
        </a:p>
      </dgm:t>
    </dgm:pt>
    <dgm:pt modelId="{7F90D5C3-4263-454C-9BB6-7DC16BAC194B}" type="pres">
      <dgm:prSet presAssocID="{571AC158-A369-46DB-82BF-3149BE59A6F4}" presName="hierChild4" presStyleCnt="0"/>
      <dgm:spPr/>
    </dgm:pt>
    <dgm:pt modelId="{13724E94-90CF-4B4C-A725-857326913363}" type="pres">
      <dgm:prSet presAssocID="{571AC158-A369-46DB-82BF-3149BE59A6F4}" presName="hierChild5" presStyleCnt="0"/>
      <dgm:spPr/>
    </dgm:pt>
    <dgm:pt modelId="{29FD4F0B-D572-4304-8924-B21FD2C0456C}" type="pres">
      <dgm:prSet presAssocID="{BD4EC6A9-798A-496E-AB0D-39BBD02D4D18}" presName="Name28" presStyleLbl="parChTrans1D2" presStyleIdx="1" presStyleCnt="3"/>
      <dgm:spPr/>
      <dgm:t>
        <a:bodyPr/>
        <a:lstStyle/>
        <a:p>
          <a:endParaRPr lang="en-US"/>
        </a:p>
      </dgm:t>
    </dgm:pt>
    <dgm:pt modelId="{5997B7D4-AA5B-4764-ABE2-B88DB5E79D0D}" type="pres">
      <dgm:prSet presAssocID="{A3E83F2F-2AD3-46AF-B666-AE958BD37AAF}" presName="hierRoot2" presStyleCnt="0">
        <dgm:presLayoutVars>
          <dgm:hierBranch val="init"/>
        </dgm:presLayoutVars>
      </dgm:prSet>
      <dgm:spPr/>
    </dgm:pt>
    <dgm:pt modelId="{EBBA7CAD-EA0D-4AC3-A506-60F78A5AA350}" type="pres">
      <dgm:prSet presAssocID="{A3E83F2F-2AD3-46AF-B666-AE958BD37AAF}" presName="rootComposite2" presStyleCnt="0"/>
      <dgm:spPr/>
    </dgm:pt>
    <dgm:pt modelId="{FFA501AE-D7BF-4A8A-A333-2FB60C46C37B}" type="pres">
      <dgm:prSet presAssocID="{A3E83F2F-2AD3-46AF-B666-AE958BD37AA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61CA66-FED2-43BA-9D4B-EA7A60378A71}" type="pres">
      <dgm:prSet presAssocID="{A3E83F2F-2AD3-46AF-B666-AE958BD37AAF}" presName="topArc2" presStyleLbl="parChTrans1D1" presStyleIdx="4" presStyleCnt="8"/>
      <dgm:spPr/>
    </dgm:pt>
    <dgm:pt modelId="{210D141B-8455-4104-A679-9CEF35DC5459}" type="pres">
      <dgm:prSet presAssocID="{A3E83F2F-2AD3-46AF-B666-AE958BD37AAF}" presName="bottomArc2" presStyleLbl="parChTrans1D1" presStyleIdx="5" presStyleCnt="8"/>
      <dgm:spPr/>
    </dgm:pt>
    <dgm:pt modelId="{16D90BC8-F9C7-4029-8436-73FBA79DDB54}" type="pres">
      <dgm:prSet presAssocID="{A3E83F2F-2AD3-46AF-B666-AE958BD37AAF}" presName="topConnNode2" presStyleLbl="node2" presStyleIdx="0" presStyleCnt="0"/>
      <dgm:spPr/>
      <dgm:t>
        <a:bodyPr/>
        <a:lstStyle/>
        <a:p>
          <a:endParaRPr lang="en-US"/>
        </a:p>
      </dgm:t>
    </dgm:pt>
    <dgm:pt modelId="{543A3C7D-B40D-4C85-9912-DBEDCCE85FAE}" type="pres">
      <dgm:prSet presAssocID="{A3E83F2F-2AD3-46AF-B666-AE958BD37AAF}" presName="hierChild4" presStyleCnt="0"/>
      <dgm:spPr/>
    </dgm:pt>
    <dgm:pt modelId="{2CC8184A-BD90-4385-AA9A-E13A70F8B351}" type="pres">
      <dgm:prSet presAssocID="{A3E83F2F-2AD3-46AF-B666-AE958BD37AAF}" presName="hierChild5" presStyleCnt="0"/>
      <dgm:spPr/>
    </dgm:pt>
    <dgm:pt modelId="{20EA8ACF-212F-4897-96BC-426C3662BC86}" type="pres">
      <dgm:prSet presAssocID="{C73674A6-E50E-4B15-B6C5-D7DA2F6E0D2C}" presName="Name28" presStyleLbl="parChTrans1D2" presStyleIdx="2" presStyleCnt="3"/>
      <dgm:spPr/>
      <dgm:t>
        <a:bodyPr/>
        <a:lstStyle/>
        <a:p>
          <a:endParaRPr lang="en-US"/>
        </a:p>
      </dgm:t>
    </dgm:pt>
    <dgm:pt modelId="{86716248-0BD4-4E83-BF55-CF19FAAF28FA}" type="pres">
      <dgm:prSet presAssocID="{46739C04-5E4E-4B72-A068-36F6CD25B7DA}" presName="hierRoot2" presStyleCnt="0">
        <dgm:presLayoutVars>
          <dgm:hierBranch val="init"/>
        </dgm:presLayoutVars>
      </dgm:prSet>
      <dgm:spPr/>
    </dgm:pt>
    <dgm:pt modelId="{E7BA31EF-0969-48C9-A271-039C643C4348}" type="pres">
      <dgm:prSet presAssocID="{46739C04-5E4E-4B72-A068-36F6CD25B7DA}" presName="rootComposite2" presStyleCnt="0"/>
      <dgm:spPr/>
    </dgm:pt>
    <dgm:pt modelId="{36C5F0EC-0F92-4146-AECB-638F0CED2A93}" type="pres">
      <dgm:prSet presAssocID="{46739C04-5E4E-4B72-A068-36F6CD25B7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18FE3-3213-4D3E-BD3D-505F72864350}" type="pres">
      <dgm:prSet presAssocID="{46739C04-5E4E-4B72-A068-36F6CD25B7DA}" presName="topArc2" presStyleLbl="parChTrans1D1" presStyleIdx="6" presStyleCnt="8"/>
      <dgm:spPr/>
    </dgm:pt>
    <dgm:pt modelId="{CE1F03D4-EF19-4A7E-A7E4-0ACC25B1F110}" type="pres">
      <dgm:prSet presAssocID="{46739C04-5E4E-4B72-A068-36F6CD25B7DA}" presName="bottomArc2" presStyleLbl="parChTrans1D1" presStyleIdx="7" presStyleCnt="8"/>
      <dgm:spPr/>
    </dgm:pt>
    <dgm:pt modelId="{65C70EAE-46FA-4994-B65C-6F2C745C21C3}" type="pres">
      <dgm:prSet presAssocID="{46739C04-5E4E-4B72-A068-36F6CD25B7DA}" presName="topConnNode2" presStyleLbl="node2" presStyleIdx="0" presStyleCnt="0"/>
      <dgm:spPr/>
      <dgm:t>
        <a:bodyPr/>
        <a:lstStyle/>
        <a:p>
          <a:endParaRPr lang="en-US"/>
        </a:p>
      </dgm:t>
    </dgm:pt>
    <dgm:pt modelId="{9BDFFF8C-EC03-40DC-BF87-87E180E28DD5}" type="pres">
      <dgm:prSet presAssocID="{46739C04-5E4E-4B72-A068-36F6CD25B7DA}" presName="hierChild4" presStyleCnt="0"/>
      <dgm:spPr/>
    </dgm:pt>
    <dgm:pt modelId="{0A2BF1FD-639C-41A7-9F7D-3BE799386ABF}" type="pres">
      <dgm:prSet presAssocID="{46739C04-5E4E-4B72-A068-36F6CD25B7DA}" presName="hierChild5" presStyleCnt="0"/>
      <dgm:spPr/>
    </dgm:pt>
    <dgm:pt modelId="{C7173046-2F49-439A-A766-EE5A58832821}" type="pres">
      <dgm:prSet presAssocID="{BA3FA081-2DA3-408F-A32B-7D7703E74783}" presName="hierChild3" presStyleCnt="0"/>
      <dgm:spPr/>
    </dgm:pt>
  </dgm:ptLst>
  <dgm:cxnLst>
    <dgm:cxn modelId="{9A7862C5-35BC-484A-AEDE-74BE9D18D5C2}" srcId="{BA3FA081-2DA3-408F-A32B-7D7703E74783}" destId="{46739C04-5E4E-4B72-A068-36F6CD25B7DA}" srcOrd="2" destOrd="0" parTransId="{C73674A6-E50E-4B15-B6C5-D7DA2F6E0D2C}" sibTransId="{E543CAAC-35AF-4C48-ABFA-505A29F95969}"/>
    <dgm:cxn modelId="{2335DAE3-336E-459B-928F-2E93F2A03A48}" srcId="{ADA2BEBD-87DD-4D48-8D21-1B0C08F3712E}" destId="{BA3FA081-2DA3-408F-A32B-7D7703E74783}" srcOrd="0" destOrd="0" parTransId="{DEE64AE0-0EB6-42A9-80AD-914559350F84}" sibTransId="{C074275E-A7B8-4CF2-A774-6946B6FB78BF}"/>
    <dgm:cxn modelId="{20CCBC6A-D866-4C82-BFC1-8A7186359214}" type="presOf" srcId="{571AC158-A369-46DB-82BF-3149BE59A6F4}" destId="{C668878A-C8A2-4A48-9971-E82D29C7EAA2}" srcOrd="0" destOrd="0" presId="urn:microsoft.com/office/officeart/2008/layout/HalfCircleOrganizationChart"/>
    <dgm:cxn modelId="{7292357F-B0F8-4DAD-93D6-7FD7D898F851}" type="presOf" srcId="{A3E83F2F-2AD3-46AF-B666-AE958BD37AAF}" destId="{16D90BC8-F9C7-4029-8436-73FBA79DDB54}" srcOrd="1" destOrd="0" presId="urn:microsoft.com/office/officeart/2008/layout/HalfCircleOrganizationChart"/>
    <dgm:cxn modelId="{E4069D2C-DC39-4E15-9AA7-2CA782B18D42}" type="presOf" srcId="{C73674A6-E50E-4B15-B6C5-D7DA2F6E0D2C}" destId="{20EA8ACF-212F-4897-96BC-426C3662BC86}" srcOrd="0" destOrd="0" presId="urn:microsoft.com/office/officeart/2008/layout/HalfCircleOrganizationChart"/>
    <dgm:cxn modelId="{135CB5E5-18FC-4EAA-A718-28585A1B80CB}" type="presOf" srcId="{46739C04-5E4E-4B72-A068-36F6CD25B7DA}" destId="{65C70EAE-46FA-4994-B65C-6F2C745C21C3}" srcOrd="1" destOrd="0" presId="urn:microsoft.com/office/officeart/2008/layout/HalfCircleOrganizationChart"/>
    <dgm:cxn modelId="{6DA74C0B-A294-4263-AFDF-850663DD37E8}" type="presOf" srcId="{BD4EC6A9-798A-496E-AB0D-39BBD02D4D18}" destId="{29FD4F0B-D572-4304-8924-B21FD2C0456C}" srcOrd="0" destOrd="0" presId="urn:microsoft.com/office/officeart/2008/layout/HalfCircleOrganizationChart"/>
    <dgm:cxn modelId="{5AE8CA76-2665-45E8-AA91-7261789F2A1C}" type="presOf" srcId="{ADA2BEBD-87DD-4D48-8D21-1B0C08F3712E}" destId="{64B59EE5-52DB-49F9-BD5D-9CB35EFC9472}" srcOrd="0" destOrd="0" presId="urn:microsoft.com/office/officeart/2008/layout/HalfCircleOrganizationChart"/>
    <dgm:cxn modelId="{447E5EB5-68E0-4FEA-9976-42C240BFDC64}" srcId="{BA3FA081-2DA3-408F-A32B-7D7703E74783}" destId="{A3E83F2F-2AD3-46AF-B666-AE958BD37AAF}" srcOrd="1" destOrd="0" parTransId="{BD4EC6A9-798A-496E-AB0D-39BBD02D4D18}" sibTransId="{C23FE261-85AA-4647-9F88-3242147F68BD}"/>
    <dgm:cxn modelId="{C7399F96-8C1B-4300-A02C-3E08C6A651B9}" type="presOf" srcId="{BA3FA081-2DA3-408F-A32B-7D7703E74783}" destId="{02262BF3-F574-48AB-AA46-9CAE86F5E48C}" srcOrd="1" destOrd="0" presId="urn:microsoft.com/office/officeart/2008/layout/HalfCircleOrganizationChart"/>
    <dgm:cxn modelId="{AF831F53-F9F2-4B18-B0D5-8D584EF726D3}" type="presOf" srcId="{BA3FA081-2DA3-408F-A32B-7D7703E74783}" destId="{2A770A5F-E975-4122-BD3A-291E8EF48B14}" srcOrd="0" destOrd="0" presId="urn:microsoft.com/office/officeart/2008/layout/HalfCircleOrganizationChart"/>
    <dgm:cxn modelId="{AD387F3F-A982-4938-85D2-B941599569BB}" type="presOf" srcId="{571AC158-A369-46DB-82BF-3149BE59A6F4}" destId="{8553726D-E07A-4EE3-A2AC-54C896F2AEFF}" srcOrd="1" destOrd="0" presId="urn:microsoft.com/office/officeart/2008/layout/HalfCircleOrganizationChart"/>
    <dgm:cxn modelId="{744F3D29-D5F7-4851-9FD0-C3B268C17B1E}" type="presOf" srcId="{46739C04-5E4E-4B72-A068-36F6CD25B7DA}" destId="{36C5F0EC-0F92-4146-AECB-638F0CED2A93}" srcOrd="0" destOrd="0" presId="urn:microsoft.com/office/officeart/2008/layout/HalfCircleOrganizationChart"/>
    <dgm:cxn modelId="{1972EACF-6393-4B15-A367-408C44C35FBC}" srcId="{BA3FA081-2DA3-408F-A32B-7D7703E74783}" destId="{571AC158-A369-46DB-82BF-3149BE59A6F4}" srcOrd="0" destOrd="0" parTransId="{A13FDD03-BE06-418E-A80D-1F7EF5D00E63}" sibTransId="{CB6B8EF5-611A-4EDE-B118-1C62761FFF69}"/>
    <dgm:cxn modelId="{B6E82D0E-E052-4DB9-AFF0-DDED32007F92}" type="presOf" srcId="{A3E83F2F-2AD3-46AF-B666-AE958BD37AAF}" destId="{FFA501AE-D7BF-4A8A-A333-2FB60C46C37B}" srcOrd="0" destOrd="0" presId="urn:microsoft.com/office/officeart/2008/layout/HalfCircleOrganizationChart"/>
    <dgm:cxn modelId="{4C90CE02-328D-4979-921F-C847AF5C8A2F}" type="presOf" srcId="{A13FDD03-BE06-418E-A80D-1F7EF5D00E63}" destId="{8C778653-B30A-4057-9EA1-B65EC9346C47}" srcOrd="0" destOrd="0" presId="urn:microsoft.com/office/officeart/2008/layout/HalfCircleOrganizationChart"/>
    <dgm:cxn modelId="{833B8C7C-3FC9-4E60-B534-57433419D5A4}" type="presParOf" srcId="{64B59EE5-52DB-49F9-BD5D-9CB35EFC9472}" destId="{6C2C7B47-AD45-4DB9-98DE-1E54924A4D07}" srcOrd="0" destOrd="0" presId="urn:microsoft.com/office/officeart/2008/layout/HalfCircleOrganizationChart"/>
    <dgm:cxn modelId="{94A67F43-CEDB-41D5-B979-2F85ACC6B118}" type="presParOf" srcId="{6C2C7B47-AD45-4DB9-98DE-1E54924A4D07}" destId="{105686B7-6CA0-40A0-8DBD-3E24C214590F}" srcOrd="0" destOrd="0" presId="urn:microsoft.com/office/officeart/2008/layout/HalfCircleOrganizationChart"/>
    <dgm:cxn modelId="{CAF9E67C-024A-4F9C-B369-5B6373FA45D7}" type="presParOf" srcId="{105686B7-6CA0-40A0-8DBD-3E24C214590F}" destId="{2A770A5F-E975-4122-BD3A-291E8EF48B14}" srcOrd="0" destOrd="0" presId="urn:microsoft.com/office/officeart/2008/layout/HalfCircleOrganizationChart"/>
    <dgm:cxn modelId="{5B2DBAAC-C147-4A91-A480-2ADF348397C3}" type="presParOf" srcId="{105686B7-6CA0-40A0-8DBD-3E24C214590F}" destId="{1341B155-D980-405B-8FF3-6B99D5D36AD0}" srcOrd="1" destOrd="0" presId="urn:microsoft.com/office/officeart/2008/layout/HalfCircleOrganizationChart"/>
    <dgm:cxn modelId="{B62998BD-30BF-45D1-8917-18DBCAC1A229}" type="presParOf" srcId="{105686B7-6CA0-40A0-8DBD-3E24C214590F}" destId="{ACE5E6E7-27A7-48BF-ABC7-F3F8C60A4E01}" srcOrd="2" destOrd="0" presId="urn:microsoft.com/office/officeart/2008/layout/HalfCircleOrganizationChart"/>
    <dgm:cxn modelId="{BABFFB27-4EFF-4D1F-8025-882D549D7C8C}" type="presParOf" srcId="{105686B7-6CA0-40A0-8DBD-3E24C214590F}" destId="{02262BF3-F574-48AB-AA46-9CAE86F5E48C}" srcOrd="3" destOrd="0" presId="urn:microsoft.com/office/officeart/2008/layout/HalfCircleOrganizationChart"/>
    <dgm:cxn modelId="{D6EBC9AF-3E89-42BF-B076-510022F5C75D}" type="presParOf" srcId="{6C2C7B47-AD45-4DB9-98DE-1E54924A4D07}" destId="{2E098954-D444-4A6D-AF7E-E52F6FB52943}" srcOrd="1" destOrd="0" presId="urn:microsoft.com/office/officeart/2008/layout/HalfCircleOrganizationChart"/>
    <dgm:cxn modelId="{0819858E-0065-4311-BA53-48FCC9808EF8}" type="presParOf" srcId="{2E098954-D444-4A6D-AF7E-E52F6FB52943}" destId="{8C778653-B30A-4057-9EA1-B65EC9346C47}" srcOrd="0" destOrd="0" presId="urn:microsoft.com/office/officeart/2008/layout/HalfCircleOrganizationChart"/>
    <dgm:cxn modelId="{F3E1A5F1-CE86-4056-A79A-7207FE782B90}" type="presParOf" srcId="{2E098954-D444-4A6D-AF7E-E52F6FB52943}" destId="{A8F5E074-6131-4A21-B960-AB1BAAD92879}" srcOrd="1" destOrd="0" presId="urn:microsoft.com/office/officeart/2008/layout/HalfCircleOrganizationChart"/>
    <dgm:cxn modelId="{3D8DA1C0-53B9-423E-B91F-A1B4C68D0FE2}" type="presParOf" srcId="{A8F5E074-6131-4A21-B960-AB1BAAD92879}" destId="{979A1783-361F-40C9-9CAD-14510117E7EC}" srcOrd="0" destOrd="0" presId="urn:microsoft.com/office/officeart/2008/layout/HalfCircleOrganizationChart"/>
    <dgm:cxn modelId="{378ACD29-CC72-4B70-99F2-1D1A030B9672}" type="presParOf" srcId="{979A1783-361F-40C9-9CAD-14510117E7EC}" destId="{C668878A-C8A2-4A48-9971-E82D29C7EAA2}" srcOrd="0" destOrd="0" presId="urn:microsoft.com/office/officeart/2008/layout/HalfCircleOrganizationChart"/>
    <dgm:cxn modelId="{EECC8037-98F7-454D-8188-60F4CB6A13FF}" type="presParOf" srcId="{979A1783-361F-40C9-9CAD-14510117E7EC}" destId="{1188CD75-BE9D-4244-9FC9-CB71CD75AE24}" srcOrd="1" destOrd="0" presId="urn:microsoft.com/office/officeart/2008/layout/HalfCircleOrganizationChart"/>
    <dgm:cxn modelId="{7EE3B358-773B-4A14-98CE-231651F0B84F}" type="presParOf" srcId="{979A1783-361F-40C9-9CAD-14510117E7EC}" destId="{3054FFC8-07EB-4B6B-A6F4-610AC1FD1F66}" srcOrd="2" destOrd="0" presId="urn:microsoft.com/office/officeart/2008/layout/HalfCircleOrganizationChart"/>
    <dgm:cxn modelId="{DB2B4CAB-0C36-4316-A000-E9FB55545214}" type="presParOf" srcId="{979A1783-361F-40C9-9CAD-14510117E7EC}" destId="{8553726D-E07A-4EE3-A2AC-54C896F2AEFF}" srcOrd="3" destOrd="0" presId="urn:microsoft.com/office/officeart/2008/layout/HalfCircleOrganizationChart"/>
    <dgm:cxn modelId="{8B95E0D6-ACFF-4BF6-824F-5E2284DAFA88}" type="presParOf" srcId="{A8F5E074-6131-4A21-B960-AB1BAAD92879}" destId="{7F90D5C3-4263-454C-9BB6-7DC16BAC194B}" srcOrd="1" destOrd="0" presId="urn:microsoft.com/office/officeart/2008/layout/HalfCircleOrganizationChart"/>
    <dgm:cxn modelId="{3E87EEF4-D2A5-4587-83E7-7F4DDECF9EAA}" type="presParOf" srcId="{A8F5E074-6131-4A21-B960-AB1BAAD92879}" destId="{13724E94-90CF-4B4C-A725-857326913363}" srcOrd="2" destOrd="0" presId="urn:microsoft.com/office/officeart/2008/layout/HalfCircleOrganizationChart"/>
    <dgm:cxn modelId="{2D9FB31D-17AB-4760-A20A-639593E824D2}" type="presParOf" srcId="{2E098954-D444-4A6D-AF7E-E52F6FB52943}" destId="{29FD4F0B-D572-4304-8924-B21FD2C0456C}" srcOrd="2" destOrd="0" presId="urn:microsoft.com/office/officeart/2008/layout/HalfCircleOrganizationChart"/>
    <dgm:cxn modelId="{D0CC8E9E-3796-4DE2-810E-2D40FC3B5C76}" type="presParOf" srcId="{2E098954-D444-4A6D-AF7E-E52F6FB52943}" destId="{5997B7D4-AA5B-4764-ABE2-B88DB5E79D0D}" srcOrd="3" destOrd="0" presId="urn:microsoft.com/office/officeart/2008/layout/HalfCircleOrganizationChart"/>
    <dgm:cxn modelId="{2944AC83-0DAA-4BE6-907F-9AB8AD7BFA81}" type="presParOf" srcId="{5997B7D4-AA5B-4764-ABE2-B88DB5E79D0D}" destId="{EBBA7CAD-EA0D-4AC3-A506-60F78A5AA350}" srcOrd="0" destOrd="0" presId="urn:microsoft.com/office/officeart/2008/layout/HalfCircleOrganizationChart"/>
    <dgm:cxn modelId="{A6272075-C9A2-4571-8E69-067D8F12C62D}" type="presParOf" srcId="{EBBA7CAD-EA0D-4AC3-A506-60F78A5AA350}" destId="{FFA501AE-D7BF-4A8A-A333-2FB60C46C37B}" srcOrd="0" destOrd="0" presId="urn:microsoft.com/office/officeart/2008/layout/HalfCircleOrganizationChart"/>
    <dgm:cxn modelId="{9C2F9F12-9FB4-4135-81F4-2D6453883852}" type="presParOf" srcId="{EBBA7CAD-EA0D-4AC3-A506-60F78A5AA350}" destId="{2261CA66-FED2-43BA-9D4B-EA7A60378A71}" srcOrd="1" destOrd="0" presId="urn:microsoft.com/office/officeart/2008/layout/HalfCircleOrganizationChart"/>
    <dgm:cxn modelId="{346AA0BA-3FB7-4245-97F1-8607B540C006}" type="presParOf" srcId="{EBBA7CAD-EA0D-4AC3-A506-60F78A5AA350}" destId="{210D141B-8455-4104-A679-9CEF35DC5459}" srcOrd="2" destOrd="0" presId="urn:microsoft.com/office/officeart/2008/layout/HalfCircleOrganizationChart"/>
    <dgm:cxn modelId="{9CE8666C-EDD5-472E-B62E-5A738E8E18EF}" type="presParOf" srcId="{EBBA7CAD-EA0D-4AC3-A506-60F78A5AA350}" destId="{16D90BC8-F9C7-4029-8436-73FBA79DDB54}" srcOrd="3" destOrd="0" presId="urn:microsoft.com/office/officeart/2008/layout/HalfCircleOrganizationChart"/>
    <dgm:cxn modelId="{DDB22352-A0E4-4BD9-856A-638590D311F0}" type="presParOf" srcId="{5997B7D4-AA5B-4764-ABE2-B88DB5E79D0D}" destId="{543A3C7D-B40D-4C85-9912-DBEDCCE85FAE}" srcOrd="1" destOrd="0" presId="urn:microsoft.com/office/officeart/2008/layout/HalfCircleOrganizationChart"/>
    <dgm:cxn modelId="{6B88ABE9-24BA-4663-9DD2-03CBFCD27F3E}" type="presParOf" srcId="{5997B7D4-AA5B-4764-ABE2-B88DB5E79D0D}" destId="{2CC8184A-BD90-4385-AA9A-E13A70F8B351}" srcOrd="2" destOrd="0" presId="urn:microsoft.com/office/officeart/2008/layout/HalfCircleOrganizationChart"/>
    <dgm:cxn modelId="{9C894F50-1C01-4191-824E-644D0BEF5A76}" type="presParOf" srcId="{2E098954-D444-4A6D-AF7E-E52F6FB52943}" destId="{20EA8ACF-212F-4897-96BC-426C3662BC86}" srcOrd="4" destOrd="0" presId="urn:microsoft.com/office/officeart/2008/layout/HalfCircleOrganizationChart"/>
    <dgm:cxn modelId="{2A1BFAB7-8722-4912-8A9F-85A7DF69C9D6}" type="presParOf" srcId="{2E098954-D444-4A6D-AF7E-E52F6FB52943}" destId="{86716248-0BD4-4E83-BF55-CF19FAAF28FA}" srcOrd="5" destOrd="0" presId="urn:microsoft.com/office/officeart/2008/layout/HalfCircleOrganizationChart"/>
    <dgm:cxn modelId="{599CE984-8722-40E4-9937-925D2F9484E0}" type="presParOf" srcId="{86716248-0BD4-4E83-BF55-CF19FAAF28FA}" destId="{E7BA31EF-0969-48C9-A271-039C643C4348}" srcOrd="0" destOrd="0" presId="urn:microsoft.com/office/officeart/2008/layout/HalfCircleOrganizationChart"/>
    <dgm:cxn modelId="{D1F6A3FC-291D-4783-A7B0-035CA63825EF}" type="presParOf" srcId="{E7BA31EF-0969-48C9-A271-039C643C4348}" destId="{36C5F0EC-0F92-4146-AECB-638F0CED2A93}" srcOrd="0" destOrd="0" presId="urn:microsoft.com/office/officeart/2008/layout/HalfCircleOrganizationChart"/>
    <dgm:cxn modelId="{FB80B380-F23B-4B65-9D57-21B66FD89E3A}" type="presParOf" srcId="{E7BA31EF-0969-48C9-A271-039C643C4348}" destId="{F2018FE3-3213-4D3E-BD3D-505F72864350}" srcOrd="1" destOrd="0" presId="urn:microsoft.com/office/officeart/2008/layout/HalfCircleOrganizationChart"/>
    <dgm:cxn modelId="{5E44433A-859C-4B3F-BBC6-664412979AC0}" type="presParOf" srcId="{E7BA31EF-0969-48C9-A271-039C643C4348}" destId="{CE1F03D4-EF19-4A7E-A7E4-0ACC25B1F110}" srcOrd="2" destOrd="0" presId="urn:microsoft.com/office/officeart/2008/layout/HalfCircleOrganizationChart"/>
    <dgm:cxn modelId="{9E9FB18F-6912-4991-BB4D-7C6D6F695FDF}" type="presParOf" srcId="{E7BA31EF-0969-48C9-A271-039C643C4348}" destId="{65C70EAE-46FA-4994-B65C-6F2C745C21C3}" srcOrd="3" destOrd="0" presId="urn:microsoft.com/office/officeart/2008/layout/HalfCircleOrganizationChart"/>
    <dgm:cxn modelId="{D3C5EF7C-2B28-495E-A2C5-235EB4931A1F}" type="presParOf" srcId="{86716248-0BD4-4E83-BF55-CF19FAAF28FA}" destId="{9BDFFF8C-EC03-40DC-BF87-87E180E28DD5}" srcOrd="1" destOrd="0" presId="urn:microsoft.com/office/officeart/2008/layout/HalfCircleOrganizationChart"/>
    <dgm:cxn modelId="{07E147BE-DA72-44F2-86FB-4AE06849063D}" type="presParOf" srcId="{86716248-0BD4-4E83-BF55-CF19FAAF28FA}" destId="{0A2BF1FD-639C-41A7-9F7D-3BE799386ABF}" srcOrd="2" destOrd="0" presId="urn:microsoft.com/office/officeart/2008/layout/HalfCircleOrganizationChart"/>
    <dgm:cxn modelId="{18C1AB22-059D-4C6E-94D7-7D9A656C8C59}" type="presParOf" srcId="{6C2C7B47-AD45-4DB9-98DE-1E54924A4D07}" destId="{C7173046-2F49-439A-A766-EE5A5883282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D58CF-F9DC-4EE4-9A94-10E61EE2F88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E0DCF-46DB-4625-8A8B-AF89DF2F15A1}">
      <dgm:prSet phldrT="[Text]"/>
      <dgm:spPr/>
      <dgm:t>
        <a:bodyPr/>
        <a:lstStyle/>
        <a:p>
          <a:r>
            <a:rPr lang="en-US" dirty="0" smtClean="0"/>
            <a:t>System Size</a:t>
          </a:r>
          <a:endParaRPr lang="en-US" dirty="0"/>
        </a:p>
      </dgm:t>
    </dgm:pt>
    <dgm:pt modelId="{B1E69B68-571F-4DFC-AAC1-7FC93348902D}" type="parTrans" cxnId="{EDBAA374-B361-4AFE-B1C6-CECAEEAAE986}">
      <dgm:prSet/>
      <dgm:spPr/>
      <dgm:t>
        <a:bodyPr/>
        <a:lstStyle/>
        <a:p>
          <a:endParaRPr lang="en-US"/>
        </a:p>
      </dgm:t>
    </dgm:pt>
    <dgm:pt modelId="{018CF2D4-1B11-40B2-8774-FB85073FFCE6}" type="sibTrans" cxnId="{EDBAA374-B361-4AFE-B1C6-CECAEEAAE986}">
      <dgm:prSet/>
      <dgm:spPr/>
      <dgm:t>
        <a:bodyPr/>
        <a:lstStyle/>
        <a:p>
          <a:endParaRPr lang="en-US"/>
        </a:p>
      </dgm:t>
    </dgm:pt>
    <dgm:pt modelId="{2EB218F9-96FD-47EF-8129-DA420F5A3076}">
      <dgm:prSet phldrT="[Text]"/>
      <dgm:spPr/>
      <dgm:t>
        <a:bodyPr/>
        <a:lstStyle/>
        <a:p>
          <a:r>
            <a:rPr lang="en-US" dirty="0" smtClean="0"/>
            <a:t>Very big</a:t>
          </a:r>
          <a:br>
            <a:rPr lang="en-US" dirty="0" smtClean="0"/>
          </a:br>
          <a:r>
            <a:rPr lang="en-US" dirty="0" smtClean="0"/>
            <a:t>&gt;250,000 atoms</a:t>
          </a:r>
          <a:endParaRPr lang="en-US" dirty="0"/>
        </a:p>
      </dgm:t>
    </dgm:pt>
    <dgm:pt modelId="{C02A64EC-38B7-481F-9B50-DB63C3BB460B}" type="parTrans" cxnId="{38BF05F9-F2DB-49E4-BBC0-3527B8143DB4}">
      <dgm:prSet/>
      <dgm:spPr/>
      <dgm:t>
        <a:bodyPr/>
        <a:lstStyle/>
        <a:p>
          <a:endParaRPr lang="en-US"/>
        </a:p>
      </dgm:t>
    </dgm:pt>
    <dgm:pt modelId="{B8E4DDC7-BC85-4B01-96AB-6EB6F4D2EC75}" type="sibTrans" cxnId="{38BF05F9-F2DB-49E4-BBC0-3527B8143DB4}">
      <dgm:prSet/>
      <dgm:spPr/>
      <dgm:t>
        <a:bodyPr/>
        <a:lstStyle/>
        <a:p>
          <a:endParaRPr lang="en-US"/>
        </a:p>
      </dgm:t>
    </dgm:pt>
    <dgm:pt modelId="{3F4A896E-6BA6-45D5-BD4E-6AC299A0BA31}">
      <dgm:prSet phldrT="[Text]"/>
      <dgm:spPr/>
      <dgm:t>
        <a:bodyPr/>
        <a:lstStyle/>
        <a:p>
          <a:r>
            <a:rPr lang="en-US" dirty="0" smtClean="0"/>
            <a:t>(&lt;250,000 atoms) </a:t>
          </a:r>
        </a:p>
        <a:p>
          <a:r>
            <a:rPr lang="en-US" dirty="0" smtClean="0"/>
            <a:t>Big-Small</a:t>
          </a:r>
          <a:endParaRPr lang="en-US" dirty="0"/>
        </a:p>
      </dgm:t>
    </dgm:pt>
    <dgm:pt modelId="{A7D76413-4629-4E77-BD42-C89675CEB7E7}" type="parTrans" cxnId="{08B5C063-4366-4DBE-9F83-8657A196C64F}">
      <dgm:prSet/>
      <dgm:spPr/>
      <dgm:t>
        <a:bodyPr/>
        <a:lstStyle/>
        <a:p>
          <a:endParaRPr lang="en-US"/>
        </a:p>
      </dgm:t>
    </dgm:pt>
    <dgm:pt modelId="{1015C55A-51DA-4A21-AE3C-84910E4FD7B4}" type="sibTrans" cxnId="{08B5C063-4366-4DBE-9F83-8657A196C64F}">
      <dgm:prSet/>
      <dgm:spPr/>
      <dgm:t>
        <a:bodyPr/>
        <a:lstStyle/>
        <a:p>
          <a:endParaRPr lang="en-US"/>
        </a:p>
      </dgm:t>
    </dgm:pt>
    <dgm:pt modelId="{35957E11-F95D-42D8-A439-ACCB3B8129F3}">
      <dgm:prSet phldrT="[Text]"/>
      <dgm:spPr/>
      <dgm:t>
        <a:bodyPr/>
        <a:lstStyle/>
        <a:p>
          <a:r>
            <a:rPr lang="en-US" dirty="0" smtClean="0"/>
            <a:t>Small </a:t>
          </a:r>
        </a:p>
        <a:p>
          <a:r>
            <a:rPr lang="en-US" dirty="0" smtClean="0"/>
            <a:t>&lt;12 atoms</a:t>
          </a:r>
          <a:endParaRPr lang="en-US" dirty="0"/>
        </a:p>
      </dgm:t>
    </dgm:pt>
    <dgm:pt modelId="{4CE55E14-02C2-4726-A7A5-43376DBB01CC}" type="parTrans" cxnId="{D78C04E5-0151-452C-B5A5-662B25328D96}">
      <dgm:prSet/>
      <dgm:spPr/>
      <dgm:t>
        <a:bodyPr/>
        <a:lstStyle/>
        <a:p>
          <a:endParaRPr lang="en-US"/>
        </a:p>
      </dgm:t>
    </dgm:pt>
    <dgm:pt modelId="{64637DF4-8AD8-44EB-9DC7-A2535422218B}" type="sibTrans" cxnId="{D78C04E5-0151-452C-B5A5-662B25328D96}">
      <dgm:prSet/>
      <dgm:spPr/>
      <dgm:t>
        <a:bodyPr/>
        <a:lstStyle/>
        <a:p>
          <a:endParaRPr lang="en-US"/>
        </a:p>
      </dgm:t>
    </dgm:pt>
    <dgm:pt modelId="{7BE66B3B-414A-492B-8BA4-04601CEEE109}">
      <dgm:prSet phldrT="[Text]"/>
      <dgm:spPr/>
      <dgm:t>
        <a:bodyPr/>
        <a:lstStyle/>
        <a:p>
          <a:r>
            <a:rPr lang="en-US" dirty="0" smtClean="0"/>
            <a:t>Molecular mechanics</a:t>
          </a:r>
          <a:endParaRPr lang="en-US" dirty="0"/>
        </a:p>
      </dgm:t>
    </dgm:pt>
    <dgm:pt modelId="{86A687ED-8921-410D-844D-1CA00E14C4E1}" type="parTrans" cxnId="{D65B1EC1-FC1D-486E-B4FD-124C319034D5}">
      <dgm:prSet/>
      <dgm:spPr/>
      <dgm:t>
        <a:bodyPr/>
        <a:lstStyle/>
        <a:p>
          <a:endParaRPr lang="en-US"/>
        </a:p>
      </dgm:t>
    </dgm:pt>
    <dgm:pt modelId="{F3AB7097-CEA1-43F7-8676-492FBEB66EFF}" type="sibTrans" cxnId="{D65B1EC1-FC1D-486E-B4FD-124C319034D5}">
      <dgm:prSet/>
      <dgm:spPr/>
      <dgm:t>
        <a:bodyPr/>
        <a:lstStyle/>
        <a:p>
          <a:endParaRPr lang="en-US"/>
        </a:p>
      </dgm:t>
    </dgm:pt>
    <dgm:pt modelId="{D3AE48A3-187A-47E6-9D2B-20117FE7027D}">
      <dgm:prSet phldrT="[Text]"/>
      <dgm:spPr/>
      <dgm:t>
        <a:bodyPr/>
        <a:lstStyle/>
        <a:p>
          <a:r>
            <a:rPr lang="en-US" dirty="0" smtClean="0"/>
            <a:t>Qualitative result/ Short on time?</a:t>
          </a:r>
        </a:p>
      </dgm:t>
    </dgm:pt>
    <dgm:pt modelId="{0FD443D4-0D7C-4BF4-A436-93D5858AF6FA}" type="parTrans" cxnId="{A76477E4-D240-42BA-B467-0B41DABF35AD}">
      <dgm:prSet/>
      <dgm:spPr/>
      <dgm:t>
        <a:bodyPr/>
        <a:lstStyle/>
        <a:p>
          <a:endParaRPr lang="en-US"/>
        </a:p>
      </dgm:t>
    </dgm:pt>
    <dgm:pt modelId="{DA7C8E00-95C9-43D8-A566-E993DB6941E4}" type="sibTrans" cxnId="{A76477E4-D240-42BA-B467-0B41DABF35AD}">
      <dgm:prSet/>
      <dgm:spPr/>
      <dgm:t>
        <a:bodyPr/>
        <a:lstStyle/>
        <a:p>
          <a:endParaRPr lang="en-US"/>
        </a:p>
      </dgm:t>
    </dgm:pt>
    <dgm:pt modelId="{49476166-B80D-49EB-B701-182C77DD7BC8}">
      <dgm:prSet phldrT="[Text]"/>
      <dgm:spPr/>
      <dgm:t>
        <a:bodyPr/>
        <a:lstStyle/>
        <a:p>
          <a:r>
            <a:rPr lang="en-US" dirty="0" smtClean="0"/>
            <a:t>Yes</a:t>
          </a:r>
        </a:p>
      </dgm:t>
    </dgm:pt>
    <dgm:pt modelId="{496A0954-FBDB-4FE7-B16A-8584F0B3BAD8}" type="parTrans" cxnId="{4E26C202-EE1D-4086-8909-760E2BCA9636}">
      <dgm:prSet/>
      <dgm:spPr/>
      <dgm:t>
        <a:bodyPr/>
        <a:lstStyle/>
        <a:p>
          <a:endParaRPr lang="en-US"/>
        </a:p>
      </dgm:t>
    </dgm:pt>
    <dgm:pt modelId="{B459E0C8-F8B8-41A3-BE4B-1232F53E92F9}" type="sibTrans" cxnId="{4E26C202-EE1D-4086-8909-760E2BCA9636}">
      <dgm:prSet/>
      <dgm:spPr/>
      <dgm:t>
        <a:bodyPr/>
        <a:lstStyle/>
        <a:p>
          <a:endParaRPr lang="en-US"/>
        </a:p>
      </dgm:t>
    </dgm:pt>
    <dgm:pt modelId="{AB955FF3-427A-495E-9D6B-C6819D1996A0}">
      <dgm:prSet phldrT="[Text]"/>
      <dgm:spPr/>
      <dgm:t>
        <a:bodyPr/>
        <a:lstStyle/>
        <a:p>
          <a:r>
            <a:rPr lang="en-US" dirty="0" smtClean="0"/>
            <a:t>No</a:t>
          </a:r>
        </a:p>
      </dgm:t>
    </dgm:pt>
    <dgm:pt modelId="{5AE020F4-1322-42F7-9830-7847A9BA34E5}" type="parTrans" cxnId="{8C9B981D-B656-4169-A369-8D1873D518F7}">
      <dgm:prSet/>
      <dgm:spPr/>
      <dgm:t>
        <a:bodyPr/>
        <a:lstStyle/>
        <a:p>
          <a:endParaRPr lang="en-US"/>
        </a:p>
      </dgm:t>
    </dgm:pt>
    <dgm:pt modelId="{6E55C846-4773-45FC-8D68-F0F77C701A17}" type="sibTrans" cxnId="{8C9B981D-B656-4169-A369-8D1873D518F7}">
      <dgm:prSet/>
      <dgm:spPr/>
      <dgm:t>
        <a:bodyPr/>
        <a:lstStyle/>
        <a:p>
          <a:endParaRPr lang="en-US"/>
        </a:p>
      </dgm:t>
    </dgm:pt>
    <dgm:pt modelId="{2F9DA991-1172-46BE-9C96-F20837E2DBB2}" type="pres">
      <dgm:prSet presAssocID="{D03D58CF-F9DC-4EE4-9A94-10E61EE2F88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46E4DF-3E3C-40D0-948E-6AC5BF95A812}" type="pres">
      <dgm:prSet presAssocID="{4A6E0DCF-46DB-4625-8A8B-AF89DF2F15A1}" presName="hierRoot1" presStyleCnt="0">
        <dgm:presLayoutVars>
          <dgm:hierBranch val="init"/>
        </dgm:presLayoutVars>
      </dgm:prSet>
      <dgm:spPr/>
    </dgm:pt>
    <dgm:pt modelId="{315CEB56-170E-4255-9A15-752E99662CFA}" type="pres">
      <dgm:prSet presAssocID="{4A6E0DCF-46DB-4625-8A8B-AF89DF2F15A1}" presName="rootComposite1" presStyleCnt="0"/>
      <dgm:spPr/>
    </dgm:pt>
    <dgm:pt modelId="{9D6740D3-C945-4BF4-BB62-89B893F2DEEA}" type="pres">
      <dgm:prSet presAssocID="{4A6E0DCF-46DB-4625-8A8B-AF89DF2F15A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FFD13-9887-41D9-BA26-582A23D2EADA}" type="pres">
      <dgm:prSet presAssocID="{4A6E0DCF-46DB-4625-8A8B-AF89DF2F15A1}" presName="topArc1" presStyleLbl="parChTrans1D1" presStyleIdx="0" presStyleCnt="16"/>
      <dgm:spPr/>
    </dgm:pt>
    <dgm:pt modelId="{7D2BC4EF-D946-4D8F-8DA1-DA4B7BDF46A1}" type="pres">
      <dgm:prSet presAssocID="{4A6E0DCF-46DB-4625-8A8B-AF89DF2F15A1}" presName="bottomArc1" presStyleLbl="parChTrans1D1" presStyleIdx="1" presStyleCnt="16"/>
      <dgm:spPr/>
    </dgm:pt>
    <dgm:pt modelId="{9A65CF67-B359-412C-92CE-BF0C27A189B1}" type="pres">
      <dgm:prSet presAssocID="{4A6E0DCF-46DB-4625-8A8B-AF89DF2F15A1}" presName="topConnNode1" presStyleLbl="node1" presStyleIdx="0" presStyleCnt="0"/>
      <dgm:spPr/>
      <dgm:t>
        <a:bodyPr/>
        <a:lstStyle/>
        <a:p>
          <a:endParaRPr lang="en-US"/>
        </a:p>
      </dgm:t>
    </dgm:pt>
    <dgm:pt modelId="{EF0EBF07-B995-4DC0-8E17-EC518A57927A}" type="pres">
      <dgm:prSet presAssocID="{4A6E0DCF-46DB-4625-8A8B-AF89DF2F15A1}" presName="hierChild2" presStyleCnt="0"/>
      <dgm:spPr/>
    </dgm:pt>
    <dgm:pt modelId="{18CCE136-6E05-488D-B513-D2C65F7BE511}" type="pres">
      <dgm:prSet presAssocID="{C02A64EC-38B7-481F-9B50-DB63C3BB460B}" presName="Name28" presStyleLbl="parChTrans1D2" presStyleIdx="0" presStyleCnt="3"/>
      <dgm:spPr/>
      <dgm:t>
        <a:bodyPr/>
        <a:lstStyle/>
        <a:p>
          <a:endParaRPr lang="en-US"/>
        </a:p>
      </dgm:t>
    </dgm:pt>
    <dgm:pt modelId="{91077453-FA59-4053-B5F2-C3756E53C98B}" type="pres">
      <dgm:prSet presAssocID="{2EB218F9-96FD-47EF-8129-DA420F5A3076}" presName="hierRoot2" presStyleCnt="0">
        <dgm:presLayoutVars>
          <dgm:hierBranch val="init"/>
        </dgm:presLayoutVars>
      </dgm:prSet>
      <dgm:spPr/>
    </dgm:pt>
    <dgm:pt modelId="{38F5877B-DE6D-42B3-93F0-1CA174BE805C}" type="pres">
      <dgm:prSet presAssocID="{2EB218F9-96FD-47EF-8129-DA420F5A3076}" presName="rootComposite2" presStyleCnt="0"/>
      <dgm:spPr/>
    </dgm:pt>
    <dgm:pt modelId="{104F11E2-5EC4-45AC-9CB3-79BA22F0C30D}" type="pres">
      <dgm:prSet presAssocID="{2EB218F9-96FD-47EF-8129-DA420F5A3076}" presName="rootText2" presStyleLbl="alignAcc1" presStyleIdx="0" presStyleCnt="0" custLinFactX="-19141" custLinFactNeighborX="-100000" custLinFactNeighborY="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BC70F-10FA-4089-AD00-D529C78BA1C8}" type="pres">
      <dgm:prSet presAssocID="{2EB218F9-96FD-47EF-8129-DA420F5A3076}" presName="topArc2" presStyleLbl="parChTrans1D1" presStyleIdx="2" presStyleCnt="16"/>
      <dgm:spPr/>
    </dgm:pt>
    <dgm:pt modelId="{FF717E53-64B2-40B5-8DA6-42CE9E018315}" type="pres">
      <dgm:prSet presAssocID="{2EB218F9-96FD-47EF-8129-DA420F5A3076}" presName="bottomArc2" presStyleLbl="parChTrans1D1" presStyleIdx="3" presStyleCnt="16"/>
      <dgm:spPr/>
    </dgm:pt>
    <dgm:pt modelId="{75D03B2A-ED49-43C5-BFA7-2118CB6A739D}" type="pres">
      <dgm:prSet presAssocID="{2EB218F9-96FD-47EF-8129-DA420F5A3076}" presName="topConnNode2" presStyleLbl="node2" presStyleIdx="0" presStyleCnt="0"/>
      <dgm:spPr/>
      <dgm:t>
        <a:bodyPr/>
        <a:lstStyle/>
        <a:p>
          <a:endParaRPr lang="en-US"/>
        </a:p>
      </dgm:t>
    </dgm:pt>
    <dgm:pt modelId="{EB7C3E53-82BD-4312-9915-45E4AF79975C}" type="pres">
      <dgm:prSet presAssocID="{2EB218F9-96FD-47EF-8129-DA420F5A3076}" presName="hierChild4" presStyleCnt="0"/>
      <dgm:spPr/>
    </dgm:pt>
    <dgm:pt modelId="{548507CF-0BCD-462B-8BA4-D588C5D41E3D}" type="pres">
      <dgm:prSet presAssocID="{86A687ED-8921-410D-844D-1CA00E14C4E1}" presName="Name28" presStyleLbl="parChTrans1D3" presStyleIdx="0" presStyleCnt="2"/>
      <dgm:spPr/>
      <dgm:t>
        <a:bodyPr/>
        <a:lstStyle/>
        <a:p>
          <a:endParaRPr lang="en-US"/>
        </a:p>
      </dgm:t>
    </dgm:pt>
    <dgm:pt modelId="{42EB8649-2A7C-48D9-A962-90E6403E856A}" type="pres">
      <dgm:prSet presAssocID="{7BE66B3B-414A-492B-8BA4-04601CEEE109}" presName="hierRoot2" presStyleCnt="0">
        <dgm:presLayoutVars>
          <dgm:hierBranch val="init"/>
        </dgm:presLayoutVars>
      </dgm:prSet>
      <dgm:spPr/>
    </dgm:pt>
    <dgm:pt modelId="{A240E182-F21F-4F93-8929-5EC8CF0CA650}" type="pres">
      <dgm:prSet presAssocID="{7BE66B3B-414A-492B-8BA4-04601CEEE109}" presName="rootComposite2" presStyleCnt="0"/>
      <dgm:spPr/>
    </dgm:pt>
    <dgm:pt modelId="{F5EDCA3D-97EE-4750-9AAA-714BF6DF842B}" type="pres">
      <dgm:prSet presAssocID="{7BE66B3B-414A-492B-8BA4-04601CEEE109}" presName="rootText2" presStyleLbl="alignAcc1" presStyleIdx="0" presStyleCnt="0" custLinFactX="-49101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DBF067-7884-4A25-8DC3-EBFCF3CC5F4D}" type="pres">
      <dgm:prSet presAssocID="{7BE66B3B-414A-492B-8BA4-04601CEEE109}" presName="topArc2" presStyleLbl="parChTrans1D1" presStyleIdx="4" presStyleCnt="16"/>
      <dgm:spPr/>
    </dgm:pt>
    <dgm:pt modelId="{9E08E068-3BEE-48E9-99B0-B1D3513489F2}" type="pres">
      <dgm:prSet presAssocID="{7BE66B3B-414A-492B-8BA4-04601CEEE109}" presName="bottomArc2" presStyleLbl="parChTrans1D1" presStyleIdx="5" presStyleCnt="16"/>
      <dgm:spPr/>
    </dgm:pt>
    <dgm:pt modelId="{2AB98568-3BD3-4801-A66C-D857D7842964}" type="pres">
      <dgm:prSet presAssocID="{7BE66B3B-414A-492B-8BA4-04601CEEE109}" presName="topConnNode2" presStyleLbl="node3" presStyleIdx="0" presStyleCnt="0"/>
      <dgm:spPr/>
      <dgm:t>
        <a:bodyPr/>
        <a:lstStyle/>
        <a:p>
          <a:endParaRPr lang="en-US"/>
        </a:p>
      </dgm:t>
    </dgm:pt>
    <dgm:pt modelId="{0564DD3F-DA11-44C5-A68A-1038480DAC2F}" type="pres">
      <dgm:prSet presAssocID="{7BE66B3B-414A-492B-8BA4-04601CEEE109}" presName="hierChild4" presStyleCnt="0"/>
      <dgm:spPr/>
    </dgm:pt>
    <dgm:pt modelId="{D5B096A2-323E-4E0F-87BE-C79BDADDFC5A}" type="pres">
      <dgm:prSet presAssocID="{7BE66B3B-414A-492B-8BA4-04601CEEE109}" presName="hierChild5" presStyleCnt="0"/>
      <dgm:spPr/>
    </dgm:pt>
    <dgm:pt modelId="{F7B1EB30-DA99-4A9C-AD62-983F04DC3BF9}" type="pres">
      <dgm:prSet presAssocID="{2EB218F9-96FD-47EF-8129-DA420F5A3076}" presName="hierChild5" presStyleCnt="0"/>
      <dgm:spPr/>
    </dgm:pt>
    <dgm:pt modelId="{35087BCF-AF6E-461E-9DC1-4EC224A6B9D0}" type="pres">
      <dgm:prSet presAssocID="{A7D76413-4629-4E77-BD42-C89675CEB7E7}" presName="Name28" presStyleLbl="parChTrans1D2" presStyleIdx="1" presStyleCnt="3"/>
      <dgm:spPr/>
      <dgm:t>
        <a:bodyPr/>
        <a:lstStyle/>
        <a:p>
          <a:endParaRPr lang="en-US"/>
        </a:p>
      </dgm:t>
    </dgm:pt>
    <dgm:pt modelId="{F7E0BB17-0921-4794-9834-FD0748341149}" type="pres">
      <dgm:prSet presAssocID="{3F4A896E-6BA6-45D5-BD4E-6AC299A0BA31}" presName="hierRoot2" presStyleCnt="0">
        <dgm:presLayoutVars>
          <dgm:hierBranch val="init"/>
        </dgm:presLayoutVars>
      </dgm:prSet>
      <dgm:spPr/>
    </dgm:pt>
    <dgm:pt modelId="{0773A9A5-BE96-43E2-8737-CF7206B486CA}" type="pres">
      <dgm:prSet presAssocID="{3F4A896E-6BA6-45D5-BD4E-6AC299A0BA31}" presName="rootComposite2" presStyleCnt="0"/>
      <dgm:spPr/>
    </dgm:pt>
    <dgm:pt modelId="{EC3728F2-BF08-4CB0-80CA-913D74FE5D33}" type="pres">
      <dgm:prSet presAssocID="{3F4A896E-6BA6-45D5-BD4E-6AC299A0BA3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9951CC-9FBF-43D8-8E33-FE4B8A10F90B}" type="pres">
      <dgm:prSet presAssocID="{3F4A896E-6BA6-45D5-BD4E-6AC299A0BA31}" presName="topArc2" presStyleLbl="parChTrans1D1" presStyleIdx="6" presStyleCnt="16"/>
      <dgm:spPr/>
    </dgm:pt>
    <dgm:pt modelId="{DECEBB12-B9A6-4BCB-BB03-89CD228AA894}" type="pres">
      <dgm:prSet presAssocID="{3F4A896E-6BA6-45D5-BD4E-6AC299A0BA31}" presName="bottomArc2" presStyleLbl="parChTrans1D1" presStyleIdx="7" presStyleCnt="16"/>
      <dgm:spPr/>
    </dgm:pt>
    <dgm:pt modelId="{1D509E2D-5AA6-4731-95E3-E15559412D2F}" type="pres">
      <dgm:prSet presAssocID="{3F4A896E-6BA6-45D5-BD4E-6AC299A0BA31}" presName="topConnNode2" presStyleLbl="node2" presStyleIdx="0" presStyleCnt="0"/>
      <dgm:spPr/>
      <dgm:t>
        <a:bodyPr/>
        <a:lstStyle/>
        <a:p>
          <a:endParaRPr lang="en-US"/>
        </a:p>
      </dgm:t>
    </dgm:pt>
    <dgm:pt modelId="{49583D99-82E5-4DF4-923D-7D1414592F04}" type="pres">
      <dgm:prSet presAssocID="{3F4A896E-6BA6-45D5-BD4E-6AC299A0BA31}" presName="hierChild4" presStyleCnt="0"/>
      <dgm:spPr/>
    </dgm:pt>
    <dgm:pt modelId="{C1445337-31F1-4429-931C-B5F7F3C1B5ED}" type="pres">
      <dgm:prSet presAssocID="{0FD443D4-0D7C-4BF4-A436-93D5858AF6FA}" presName="Name28" presStyleLbl="parChTrans1D3" presStyleIdx="1" presStyleCnt="2"/>
      <dgm:spPr/>
      <dgm:t>
        <a:bodyPr/>
        <a:lstStyle/>
        <a:p>
          <a:endParaRPr lang="en-US"/>
        </a:p>
      </dgm:t>
    </dgm:pt>
    <dgm:pt modelId="{08A6370C-5403-44AD-A10A-8B499A1A768E}" type="pres">
      <dgm:prSet presAssocID="{D3AE48A3-187A-47E6-9D2B-20117FE7027D}" presName="hierRoot2" presStyleCnt="0">
        <dgm:presLayoutVars>
          <dgm:hierBranch val="init"/>
        </dgm:presLayoutVars>
      </dgm:prSet>
      <dgm:spPr/>
    </dgm:pt>
    <dgm:pt modelId="{BA549667-DEAD-49C0-A004-D591E10826DD}" type="pres">
      <dgm:prSet presAssocID="{D3AE48A3-187A-47E6-9D2B-20117FE7027D}" presName="rootComposite2" presStyleCnt="0"/>
      <dgm:spPr/>
    </dgm:pt>
    <dgm:pt modelId="{19236A0C-8E35-42EC-9C7E-3F75B7443F2C}" type="pres">
      <dgm:prSet presAssocID="{D3AE48A3-187A-47E6-9D2B-20117FE7027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4B51BA-9BAE-4800-BDB8-D417010D8A83}" type="pres">
      <dgm:prSet presAssocID="{D3AE48A3-187A-47E6-9D2B-20117FE7027D}" presName="topArc2" presStyleLbl="parChTrans1D1" presStyleIdx="8" presStyleCnt="16"/>
      <dgm:spPr/>
    </dgm:pt>
    <dgm:pt modelId="{297F3C4B-4267-4394-8657-E34C5FEA23CD}" type="pres">
      <dgm:prSet presAssocID="{D3AE48A3-187A-47E6-9D2B-20117FE7027D}" presName="bottomArc2" presStyleLbl="parChTrans1D1" presStyleIdx="9" presStyleCnt="16"/>
      <dgm:spPr/>
    </dgm:pt>
    <dgm:pt modelId="{4D21987C-7DC0-43FD-9276-608FD5CE9FA0}" type="pres">
      <dgm:prSet presAssocID="{D3AE48A3-187A-47E6-9D2B-20117FE7027D}" presName="topConnNode2" presStyleLbl="node3" presStyleIdx="0" presStyleCnt="0"/>
      <dgm:spPr/>
      <dgm:t>
        <a:bodyPr/>
        <a:lstStyle/>
        <a:p>
          <a:endParaRPr lang="en-US"/>
        </a:p>
      </dgm:t>
    </dgm:pt>
    <dgm:pt modelId="{06B60A86-2E41-496C-9B11-87FB6DBF7EB4}" type="pres">
      <dgm:prSet presAssocID="{D3AE48A3-187A-47E6-9D2B-20117FE7027D}" presName="hierChild4" presStyleCnt="0"/>
      <dgm:spPr/>
    </dgm:pt>
    <dgm:pt modelId="{C1DEA152-D91B-474F-BBF5-710BACBAFCA2}" type="pres">
      <dgm:prSet presAssocID="{496A0954-FBDB-4FE7-B16A-8584F0B3BAD8}" presName="Name28" presStyleLbl="parChTrans1D4" presStyleIdx="0" presStyleCnt="2"/>
      <dgm:spPr/>
      <dgm:t>
        <a:bodyPr/>
        <a:lstStyle/>
        <a:p>
          <a:endParaRPr lang="en-US"/>
        </a:p>
      </dgm:t>
    </dgm:pt>
    <dgm:pt modelId="{00935F06-75CB-4DC5-9DEC-F0FD3B42FB5B}" type="pres">
      <dgm:prSet presAssocID="{49476166-B80D-49EB-B701-182C77DD7BC8}" presName="hierRoot2" presStyleCnt="0">
        <dgm:presLayoutVars>
          <dgm:hierBranch val="init"/>
        </dgm:presLayoutVars>
      </dgm:prSet>
      <dgm:spPr/>
    </dgm:pt>
    <dgm:pt modelId="{1F03A35D-7FC4-4136-B39B-1CF2685C5707}" type="pres">
      <dgm:prSet presAssocID="{49476166-B80D-49EB-B701-182C77DD7BC8}" presName="rootComposite2" presStyleCnt="0"/>
      <dgm:spPr/>
    </dgm:pt>
    <dgm:pt modelId="{9475379E-7E24-4D85-A7BC-E5F11A836948}" type="pres">
      <dgm:prSet presAssocID="{49476166-B80D-49EB-B701-182C77DD7BC8}" presName="rootText2" presStyleLbl="alignAcc1" presStyleIdx="0" presStyleCnt="0" custLinFactX="-100000" custLinFactNeighborX="-121321" custLinFactNeighborY="-4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D2081A-66A4-497E-BCEB-3433325B87E8}" type="pres">
      <dgm:prSet presAssocID="{49476166-B80D-49EB-B701-182C77DD7BC8}" presName="topArc2" presStyleLbl="parChTrans1D1" presStyleIdx="10" presStyleCnt="16"/>
      <dgm:spPr/>
    </dgm:pt>
    <dgm:pt modelId="{10635220-94BE-41B0-B122-9E6BB76D43C7}" type="pres">
      <dgm:prSet presAssocID="{49476166-B80D-49EB-B701-182C77DD7BC8}" presName="bottomArc2" presStyleLbl="parChTrans1D1" presStyleIdx="11" presStyleCnt="16"/>
      <dgm:spPr/>
    </dgm:pt>
    <dgm:pt modelId="{B7C192FA-0DC7-4783-A1B4-D10D432EF474}" type="pres">
      <dgm:prSet presAssocID="{49476166-B80D-49EB-B701-182C77DD7BC8}" presName="topConnNode2" presStyleLbl="node4" presStyleIdx="0" presStyleCnt="0"/>
      <dgm:spPr/>
      <dgm:t>
        <a:bodyPr/>
        <a:lstStyle/>
        <a:p>
          <a:endParaRPr lang="en-US"/>
        </a:p>
      </dgm:t>
    </dgm:pt>
    <dgm:pt modelId="{601075F7-7A7C-43B9-BCD9-2BFA2615A8C4}" type="pres">
      <dgm:prSet presAssocID="{49476166-B80D-49EB-B701-182C77DD7BC8}" presName="hierChild4" presStyleCnt="0"/>
      <dgm:spPr/>
    </dgm:pt>
    <dgm:pt modelId="{FD6CF212-D63C-421E-8FA3-3929FFA3DD29}" type="pres">
      <dgm:prSet presAssocID="{49476166-B80D-49EB-B701-182C77DD7BC8}" presName="hierChild5" presStyleCnt="0"/>
      <dgm:spPr/>
    </dgm:pt>
    <dgm:pt modelId="{96EAD882-C43D-4A2A-9A87-B1267D2E5783}" type="pres">
      <dgm:prSet presAssocID="{5AE020F4-1322-42F7-9830-7847A9BA34E5}" presName="Name28" presStyleLbl="parChTrans1D4" presStyleIdx="1" presStyleCnt="2"/>
      <dgm:spPr/>
      <dgm:t>
        <a:bodyPr/>
        <a:lstStyle/>
        <a:p>
          <a:endParaRPr lang="en-US"/>
        </a:p>
      </dgm:t>
    </dgm:pt>
    <dgm:pt modelId="{67D392A3-55B0-4E8F-9623-352CDEE4C39C}" type="pres">
      <dgm:prSet presAssocID="{AB955FF3-427A-495E-9D6B-C6819D1996A0}" presName="hierRoot2" presStyleCnt="0">
        <dgm:presLayoutVars>
          <dgm:hierBranch val="init"/>
        </dgm:presLayoutVars>
      </dgm:prSet>
      <dgm:spPr/>
    </dgm:pt>
    <dgm:pt modelId="{E0DACC0B-7CF4-45CD-B52D-CE54DE5BC25A}" type="pres">
      <dgm:prSet presAssocID="{AB955FF3-427A-495E-9D6B-C6819D1996A0}" presName="rootComposite2" presStyleCnt="0"/>
      <dgm:spPr/>
    </dgm:pt>
    <dgm:pt modelId="{76F49FE3-04CA-4A90-9AEA-36296CA1B805}" type="pres">
      <dgm:prSet presAssocID="{AB955FF3-427A-495E-9D6B-C6819D1996A0}" presName="rootText2" presStyleLbl="alignAcc1" presStyleIdx="0" presStyleCnt="0" custLinFactY="-100000" custLinFactNeighborX="-24665" custLinFactNeighborY="-166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05A79-22AB-46B2-979B-0BC5495D2087}" type="pres">
      <dgm:prSet presAssocID="{AB955FF3-427A-495E-9D6B-C6819D1996A0}" presName="topArc2" presStyleLbl="parChTrans1D1" presStyleIdx="12" presStyleCnt="16"/>
      <dgm:spPr/>
    </dgm:pt>
    <dgm:pt modelId="{CF444DC9-34DB-4E81-9987-FE13493C0BFA}" type="pres">
      <dgm:prSet presAssocID="{AB955FF3-427A-495E-9D6B-C6819D1996A0}" presName="bottomArc2" presStyleLbl="parChTrans1D1" presStyleIdx="13" presStyleCnt="16"/>
      <dgm:spPr/>
    </dgm:pt>
    <dgm:pt modelId="{71EF2FB4-CFE5-4D98-BBF2-E01ED6B113B5}" type="pres">
      <dgm:prSet presAssocID="{AB955FF3-427A-495E-9D6B-C6819D1996A0}" presName="topConnNode2" presStyleLbl="node4" presStyleIdx="0" presStyleCnt="0"/>
      <dgm:spPr/>
      <dgm:t>
        <a:bodyPr/>
        <a:lstStyle/>
        <a:p>
          <a:endParaRPr lang="en-US"/>
        </a:p>
      </dgm:t>
    </dgm:pt>
    <dgm:pt modelId="{2EEFC32B-29AA-4C14-B502-0F8A57FF461A}" type="pres">
      <dgm:prSet presAssocID="{AB955FF3-427A-495E-9D6B-C6819D1996A0}" presName="hierChild4" presStyleCnt="0"/>
      <dgm:spPr/>
    </dgm:pt>
    <dgm:pt modelId="{CC7A7AA2-A2B8-43D3-8A33-C31923308B77}" type="pres">
      <dgm:prSet presAssocID="{AB955FF3-427A-495E-9D6B-C6819D1996A0}" presName="hierChild5" presStyleCnt="0"/>
      <dgm:spPr/>
    </dgm:pt>
    <dgm:pt modelId="{6930227C-38EE-4989-9A8B-9FD569F9EE9B}" type="pres">
      <dgm:prSet presAssocID="{D3AE48A3-187A-47E6-9D2B-20117FE7027D}" presName="hierChild5" presStyleCnt="0"/>
      <dgm:spPr/>
    </dgm:pt>
    <dgm:pt modelId="{5DF096C4-DB9F-4DB1-8D9E-6865FEC9EF53}" type="pres">
      <dgm:prSet presAssocID="{3F4A896E-6BA6-45D5-BD4E-6AC299A0BA31}" presName="hierChild5" presStyleCnt="0"/>
      <dgm:spPr/>
    </dgm:pt>
    <dgm:pt modelId="{7EA2BDE2-28E1-4E27-9007-F5E77A53DFFD}" type="pres">
      <dgm:prSet presAssocID="{4CE55E14-02C2-4726-A7A5-43376DBB01CC}" presName="Name28" presStyleLbl="parChTrans1D2" presStyleIdx="2" presStyleCnt="3"/>
      <dgm:spPr/>
      <dgm:t>
        <a:bodyPr/>
        <a:lstStyle/>
        <a:p>
          <a:endParaRPr lang="en-US"/>
        </a:p>
      </dgm:t>
    </dgm:pt>
    <dgm:pt modelId="{15EF47B5-182B-4A8E-832D-61FC27B79768}" type="pres">
      <dgm:prSet presAssocID="{35957E11-F95D-42D8-A439-ACCB3B8129F3}" presName="hierRoot2" presStyleCnt="0">
        <dgm:presLayoutVars>
          <dgm:hierBranch val="init"/>
        </dgm:presLayoutVars>
      </dgm:prSet>
      <dgm:spPr/>
    </dgm:pt>
    <dgm:pt modelId="{89F95DCE-7D3C-41AE-B5E2-275C40240540}" type="pres">
      <dgm:prSet presAssocID="{35957E11-F95D-42D8-A439-ACCB3B8129F3}" presName="rootComposite2" presStyleCnt="0"/>
      <dgm:spPr/>
    </dgm:pt>
    <dgm:pt modelId="{FC74FB43-CA20-4FC6-AA05-F1CC64EC5786}" type="pres">
      <dgm:prSet presAssocID="{35957E11-F95D-42D8-A439-ACCB3B8129F3}" presName="rootText2" presStyleLbl="alignAcc1" presStyleIdx="0" presStyleCnt="0" custLinFactX="35086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E36CB3-5902-4898-8B19-F713C8DA058A}" type="pres">
      <dgm:prSet presAssocID="{35957E11-F95D-42D8-A439-ACCB3B8129F3}" presName="topArc2" presStyleLbl="parChTrans1D1" presStyleIdx="14" presStyleCnt="16"/>
      <dgm:spPr/>
    </dgm:pt>
    <dgm:pt modelId="{DFDFECB0-D013-4DFF-BBAA-B6803377F703}" type="pres">
      <dgm:prSet presAssocID="{35957E11-F95D-42D8-A439-ACCB3B8129F3}" presName="bottomArc2" presStyleLbl="parChTrans1D1" presStyleIdx="15" presStyleCnt="16"/>
      <dgm:spPr/>
    </dgm:pt>
    <dgm:pt modelId="{8342360A-DE59-4B02-A13B-3E3669C396E6}" type="pres">
      <dgm:prSet presAssocID="{35957E11-F95D-42D8-A439-ACCB3B8129F3}" presName="topConnNode2" presStyleLbl="node2" presStyleIdx="0" presStyleCnt="0"/>
      <dgm:spPr/>
      <dgm:t>
        <a:bodyPr/>
        <a:lstStyle/>
        <a:p>
          <a:endParaRPr lang="en-US"/>
        </a:p>
      </dgm:t>
    </dgm:pt>
    <dgm:pt modelId="{27B0F474-2E7E-4404-9D47-A877DABC64E7}" type="pres">
      <dgm:prSet presAssocID="{35957E11-F95D-42D8-A439-ACCB3B8129F3}" presName="hierChild4" presStyleCnt="0"/>
      <dgm:spPr/>
    </dgm:pt>
    <dgm:pt modelId="{FEFC8EE0-1B5B-48B9-AB6B-4FE4E2014F17}" type="pres">
      <dgm:prSet presAssocID="{35957E11-F95D-42D8-A439-ACCB3B8129F3}" presName="hierChild5" presStyleCnt="0"/>
      <dgm:spPr/>
    </dgm:pt>
    <dgm:pt modelId="{7CA551F6-77BF-48ED-ABDB-2D0A0CD8CE7F}" type="pres">
      <dgm:prSet presAssocID="{4A6E0DCF-46DB-4625-8A8B-AF89DF2F15A1}" presName="hierChild3" presStyleCnt="0"/>
      <dgm:spPr/>
    </dgm:pt>
  </dgm:ptLst>
  <dgm:cxnLst>
    <dgm:cxn modelId="{832F61F4-4841-4D5C-96E9-8D9358B3DBF8}" type="presOf" srcId="{AB955FF3-427A-495E-9D6B-C6819D1996A0}" destId="{76F49FE3-04CA-4A90-9AEA-36296CA1B805}" srcOrd="0" destOrd="0" presId="urn:microsoft.com/office/officeart/2008/layout/HalfCircleOrganizationChart"/>
    <dgm:cxn modelId="{115BA0DE-BAF6-46AE-B35A-3F56778A877B}" type="presOf" srcId="{35957E11-F95D-42D8-A439-ACCB3B8129F3}" destId="{FC74FB43-CA20-4FC6-AA05-F1CC64EC5786}" srcOrd="0" destOrd="0" presId="urn:microsoft.com/office/officeart/2008/layout/HalfCircleOrganizationChart"/>
    <dgm:cxn modelId="{A76477E4-D240-42BA-B467-0B41DABF35AD}" srcId="{3F4A896E-6BA6-45D5-BD4E-6AC299A0BA31}" destId="{D3AE48A3-187A-47E6-9D2B-20117FE7027D}" srcOrd="0" destOrd="0" parTransId="{0FD443D4-0D7C-4BF4-A436-93D5858AF6FA}" sibTransId="{DA7C8E00-95C9-43D8-A566-E993DB6941E4}"/>
    <dgm:cxn modelId="{38BF05F9-F2DB-49E4-BBC0-3527B8143DB4}" srcId="{4A6E0DCF-46DB-4625-8A8B-AF89DF2F15A1}" destId="{2EB218F9-96FD-47EF-8129-DA420F5A3076}" srcOrd="0" destOrd="0" parTransId="{C02A64EC-38B7-481F-9B50-DB63C3BB460B}" sibTransId="{B8E4DDC7-BC85-4B01-96AB-6EB6F4D2EC75}"/>
    <dgm:cxn modelId="{D78C04E5-0151-452C-B5A5-662B25328D96}" srcId="{4A6E0DCF-46DB-4625-8A8B-AF89DF2F15A1}" destId="{35957E11-F95D-42D8-A439-ACCB3B8129F3}" srcOrd="2" destOrd="0" parTransId="{4CE55E14-02C2-4726-A7A5-43376DBB01CC}" sibTransId="{64637DF4-8AD8-44EB-9DC7-A2535422218B}"/>
    <dgm:cxn modelId="{257EC600-8237-48E7-AE01-880BA76025B4}" type="presOf" srcId="{7BE66B3B-414A-492B-8BA4-04601CEEE109}" destId="{2AB98568-3BD3-4801-A66C-D857D7842964}" srcOrd="1" destOrd="0" presId="urn:microsoft.com/office/officeart/2008/layout/HalfCircleOrganizationChart"/>
    <dgm:cxn modelId="{4F89329F-3DE3-48C7-98CE-0172CACB1A57}" type="presOf" srcId="{4A6E0DCF-46DB-4625-8A8B-AF89DF2F15A1}" destId="{9D6740D3-C945-4BF4-BB62-89B893F2DEEA}" srcOrd="0" destOrd="0" presId="urn:microsoft.com/office/officeart/2008/layout/HalfCircleOrganizationChart"/>
    <dgm:cxn modelId="{0E2BC1BE-19B1-4C72-9931-C4FCA7B6502B}" type="presOf" srcId="{5AE020F4-1322-42F7-9830-7847A9BA34E5}" destId="{96EAD882-C43D-4A2A-9A87-B1267D2E5783}" srcOrd="0" destOrd="0" presId="urn:microsoft.com/office/officeart/2008/layout/HalfCircleOrganizationChart"/>
    <dgm:cxn modelId="{B5E93478-9DEA-4ED0-A299-B08EF353645C}" type="presOf" srcId="{AB955FF3-427A-495E-9D6B-C6819D1996A0}" destId="{71EF2FB4-CFE5-4D98-BBF2-E01ED6B113B5}" srcOrd="1" destOrd="0" presId="urn:microsoft.com/office/officeart/2008/layout/HalfCircleOrganizationChart"/>
    <dgm:cxn modelId="{B8052E18-F22C-4C58-ACDF-D3DBF77A771E}" type="presOf" srcId="{0FD443D4-0D7C-4BF4-A436-93D5858AF6FA}" destId="{C1445337-31F1-4429-931C-B5F7F3C1B5ED}" srcOrd="0" destOrd="0" presId="urn:microsoft.com/office/officeart/2008/layout/HalfCircleOrganizationChart"/>
    <dgm:cxn modelId="{5CE32BFC-F3FE-4783-993D-75B3CE000EC8}" type="presOf" srcId="{D03D58CF-F9DC-4EE4-9A94-10E61EE2F885}" destId="{2F9DA991-1172-46BE-9C96-F20837E2DBB2}" srcOrd="0" destOrd="0" presId="urn:microsoft.com/office/officeart/2008/layout/HalfCircleOrganizationChart"/>
    <dgm:cxn modelId="{26DCFCD1-DAEC-4E4C-BEB9-401AC5174C69}" type="presOf" srcId="{A7D76413-4629-4E77-BD42-C89675CEB7E7}" destId="{35087BCF-AF6E-461E-9DC1-4EC224A6B9D0}" srcOrd="0" destOrd="0" presId="urn:microsoft.com/office/officeart/2008/layout/HalfCircleOrganizationChart"/>
    <dgm:cxn modelId="{556F8024-3CF7-45B8-AD4E-EC553B65EEA3}" type="presOf" srcId="{86A687ED-8921-410D-844D-1CA00E14C4E1}" destId="{548507CF-0BCD-462B-8BA4-D588C5D41E3D}" srcOrd="0" destOrd="0" presId="urn:microsoft.com/office/officeart/2008/layout/HalfCircleOrganizationChart"/>
    <dgm:cxn modelId="{08B5C063-4366-4DBE-9F83-8657A196C64F}" srcId="{4A6E0DCF-46DB-4625-8A8B-AF89DF2F15A1}" destId="{3F4A896E-6BA6-45D5-BD4E-6AC299A0BA31}" srcOrd="1" destOrd="0" parTransId="{A7D76413-4629-4E77-BD42-C89675CEB7E7}" sibTransId="{1015C55A-51DA-4A21-AE3C-84910E4FD7B4}"/>
    <dgm:cxn modelId="{DE1EB182-7FBF-4B17-AAC9-B2CF4C10DA04}" type="presOf" srcId="{2EB218F9-96FD-47EF-8129-DA420F5A3076}" destId="{104F11E2-5EC4-45AC-9CB3-79BA22F0C30D}" srcOrd="0" destOrd="0" presId="urn:microsoft.com/office/officeart/2008/layout/HalfCircleOrganizationChart"/>
    <dgm:cxn modelId="{7175C2E5-80F7-42F1-9AC7-6272282A8CB0}" type="presOf" srcId="{496A0954-FBDB-4FE7-B16A-8584F0B3BAD8}" destId="{C1DEA152-D91B-474F-BBF5-710BACBAFCA2}" srcOrd="0" destOrd="0" presId="urn:microsoft.com/office/officeart/2008/layout/HalfCircleOrganizationChart"/>
    <dgm:cxn modelId="{6FB6B67C-42F9-47F5-B52F-F789607A744C}" type="presOf" srcId="{2EB218F9-96FD-47EF-8129-DA420F5A3076}" destId="{75D03B2A-ED49-43C5-BFA7-2118CB6A739D}" srcOrd="1" destOrd="0" presId="urn:microsoft.com/office/officeart/2008/layout/HalfCircleOrganizationChart"/>
    <dgm:cxn modelId="{00EB39E4-71EF-41DC-A23B-63DBCED7C1FE}" type="presOf" srcId="{3F4A896E-6BA6-45D5-BD4E-6AC299A0BA31}" destId="{1D509E2D-5AA6-4731-95E3-E15559412D2F}" srcOrd="1" destOrd="0" presId="urn:microsoft.com/office/officeart/2008/layout/HalfCircleOrganizationChart"/>
    <dgm:cxn modelId="{4E26C202-EE1D-4086-8909-760E2BCA9636}" srcId="{D3AE48A3-187A-47E6-9D2B-20117FE7027D}" destId="{49476166-B80D-49EB-B701-182C77DD7BC8}" srcOrd="0" destOrd="0" parTransId="{496A0954-FBDB-4FE7-B16A-8584F0B3BAD8}" sibTransId="{B459E0C8-F8B8-41A3-BE4B-1232F53E92F9}"/>
    <dgm:cxn modelId="{01C8BDD0-EDFA-4282-8C2A-39528D4AFA46}" type="presOf" srcId="{49476166-B80D-49EB-B701-182C77DD7BC8}" destId="{B7C192FA-0DC7-4783-A1B4-D10D432EF474}" srcOrd="1" destOrd="0" presId="urn:microsoft.com/office/officeart/2008/layout/HalfCircleOrganizationChart"/>
    <dgm:cxn modelId="{B5EA2145-AD79-4D0E-A16C-6912A2666526}" type="presOf" srcId="{3F4A896E-6BA6-45D5-BD4E-6AC299A0BA31}" destId="{EC3728F2-BF08-4CB0-80CA-913D74FE5D33}" srcOrd="0" destOrd="0" presId="urn:microsoft.com/office/officeart/2008/layout/HalfCircleOrganizationChart"/>
    <dgm:cxn modelId="{4575A4E6-7116-4249-99CD-EEB494420983}" type="presOf" srcId="{C02A64EC-38B7-481F-9B50-DB63C3BB460B}" destId="{18CCE136-6E05-488D-B513-D2C65F7BE511}" srcOrd="0" destOrd="0" presId="urn:microsoft.com/office/officeart/2008/layout/HalfCircleOrganizationChart"/>
    <dgm:cxn modelId="{D65B1EC1-FC1D-486E-B4FD-124C319034D5}" srcId="{2EB218F9-96FD-47EF-8129-DA420F5A3076}" destId="{7BE66B3B-414A-492B-8BA4-04601CEEE109}" srcOrd="0" destOrd="0" parTransId="{86A687ED-8921-410D-844D-1CA00E14C4E1}" sibTransId="{F3AB7097-CEA1-43F7-8676-492FBEB66EFF}"/>
    <dgm:cxn modelId="{1BE883A5-55E2-4B60-BCD0-53916005860D}" type="presOf" srcId="{49476166-B80D-49EB-B701-182C77DD7BC8}" destId="{9475379E-7E24-4D85-A7BC-E5F11A836948}" srcOrd="0" destOrd="0" presId="urn:microsoft.com/office/officeart/2008/layout/HalfCircleOrganizationChart"/>
    <dgm:cxn modelId="{8C9B981D-B656-4169-A369-8D1873D518F7}" srcId="{D3AE48A3-187A-47E6-9D2B-20117FE7027D}" destId="{AB955FF3-427A-495E-9D6B-C6819D1996A0}" srcOrd="1" destOrd="0" parTransId="{5AE020F4-1322-42F7-9830-7847A9BA34E5}" sibTransId="{6E55C846-4773-45FC-8D68-F0F77C701A17}"/>
    <dgm:cxn modelId="{DE3A6E15-80A5-4620-8D27-27D206538987}" type="presOf" srcId="{4CE55E14-02C2-4726-A7A5-43376DBB01CC}" destId="{7EA2BDE2-28E1-4E27-9007-F5E77A53DFFD}" srcOrd="0" destOrd="0" presId="urn:microsoft.com/office/officeart/2008/layout/HalfCircleOrganizationChart"/>
    <dgm:cxn modelId="{D8FCD500-27F3-4480-B31D-AAC5ED9B784D}" type="presOf" srcId="{7BE66B3B-414A-492B-8BA4-04601CEEE109}" destId="{F5EDCA3D-97EE-4750-9AAA-714BF6DF842B}" srcOrd="0" destOrd="0" presId="urn:microsoft.com/office/officeart/2008/layout/HalfCircleOrganizationChart"/>
    <dgm:cxn modelId="{192C6540-3C11-4510-92C5-0F3931458CCB}" type="presOf" srcId="{D3AE48A3-187A-47E6-9D2B-20117FE7027D}" destId="{4D21987C-7DC0-43FD-9276-608FD5CE9FA0}" srcOrd="1" destOrd="0" presId="urn:microsoft.com/office/officeart/2008/layout/HalfCircleOrganizationChart"/>
    <dgm:cxn modelId="{EDBAA374-B361-4AFE-B1C6-CECAEEAAE986}" srcId="{D03D58CF-F9DC-4EE4-9A94-10E61EE2F885}" destId="{4A6E0DCF-46DB-4625-8A8B-AF89DF2F15A1}" srcOrd="0" destOrd="0" parTransId="{B1E69B68-571F-4DFC-AAC1-7FC93348902D}" sibTransId="{018CF2D4-1B11-40B2-8774-FB85073FFCE6}"/>
    <dgm:cxn modelId="{D7D9590E-2801-41B2-A956-4832AACA8851}" type="presOf" srcId="{4A6E0DCF-46DB-4625-8A8B-AF89DF2F15A1}" destId="{9A65CF67-B359-412C-92CE-BF0C27A189B1}" srcOrd="1" destOrd="0" presId="urn:microsoft.com/office/officeart/2008/layout/HalfCircleOrganizationChart"/>
    <dgm:cxn modelId="{A3589620-21EC-432B-95F2-3C8DDB101787}" type="presOf" srcId="{D3AE48A3-187A-47E6-9D2B-20117FE7027D}" destId="{19236A0C-8E35-42EC-9C7E-3F75B7443F2C}" srcOrd="0" destOrd="0" presId="urn:microsoft.com/office/officeart/2008/layout/HalfCircleOrganizationChart"/>
    <dgm:cxn modelId="{5F209207-12D6-4E97-8061-848E98E1A541}" type="presOf" srcId="{35957E11-F95D-42D8-A439-ACCB3B8129F3}" destId="{8342360A-DE59-4B02-A13B-3E3669C396E6}" srcOrd="1" destOrd="0" presId="urn:microsoft.com/office/officeart/2008/layout/HalfCircleOrganizationChart"/>
    <dgm:cxn modelId="{CE74A26C-805B-45D5-BF2D-618A090CF65B}" type="presParOf" srcId="{2F9DA991-1172-46BE-9C96-F20837E2DBB2}" destId="{7746E4DF-3E3C-40D0-948E-6AC5BF95A812}" srcOrd="0" destOrd="0" presId="urn:microsoft.com/office/officeart/2008/layout/HalfCircleOrganizationChart"/>
    <dgm:cxn modelId="{C9943353-53A3-462F-A783-6CFA42B4FFFD}" type="presParOf" srcId="{7746E4DF-3E3C-40D0-948E-6AC5BF95A812}" destId="{315CEB56-170E-4255-9A15-752E99662CFA}" srcOrd="0" destOrd="0" presId="urn:microsoft.com/office/officeart/2008/layout/HalfCircleOrganizationChart"/>
    <dgm:cxn modelId="{2DEF1CD6-DDD3-4B8B-BA71-2DB64D8E7938}" type="presParOf" srcId="{315CEB56-170E-4255-9A15-752E99662CFA}" destId="{9D6740D3-C945-4BF4-BB62-89B893F2DEEA}" srcOrd="0" destOrd="0" presId="urn:microsoft.com/office/officeart/2008/layout/HalfCircleOrganizationChart"/>
    <dgm:cxn modelId="{87DF8ECC-371F-40BC-A2B3-33E250703870}" type="presParOf" srcId="{315CEB56-170E-4255-9A15-752E99662CFA}" destId="{4CBFFD13-9887-41D9-BA26-582A23D2EADA}" srcOrd="1" destOrd="0" presId="urn:microsoft.com/office/officeart/2008/layout/HalfCircleOrganizationChart"/>
    <dgm:cxn modelId="{A87903D4-4B31-4F09-B034-5385889E518D}" type="presParOf" srcId="{315CEB56-170E-4255-9A15-752E99662CFA}" destId="{7D2BC4EF-D946-4D8F-8DA1-DA4B7BDF46A1}" srcOrd="2" destOrd="0" presId="urn:microsoft.com/office/officeart/2008/layout/HalfCircleOrganizationChart"/>
    <dgm:cxn modelId="{D0BFB1DE-7AD5-4936-860F-39B314FE2741}" type="presParOf" srcId="{315CEB56-170E-4255-9A15-752E99662CFA}" destId="{9A65CF67-B359-412C-92CE-BF0C27A189B1}" srcOrd="3" destOrd="0" presId="urn:microsoft.com/office/officeart/2008/layout/HalfCircleOrganizationChart"/>
    <dgm:cxn modelId="{6E1A7285-B828-439E-B244-1660BC3905BA}" type="presParOf" srcId="{7746E4DF-3E3C-40D0-948E-6AC5BF95A812}" destId="{EF0EBF07-B995-4DC0-8E17-EC518A57927A}" srcOrd="1" destOrd="0" presId="urn:microsoft.com/office/officeart/2008/layout/HalfCircleOrganizationChart"/>
    <dgm:cxn modelId="{748981F2-C02A-4342-A82F-8270BB1EA2C7}" type="presParOf" srcId="{EF0EBF07-B995-4DC0-8E17-EC518A57927A}" destId="{18CCE136-6E05-488D-B513-D2C65F7BE511}" srcOrd="0" destOrd="0" presId="urn:microsoft.com/office/officeart/2008/layout/HalfCircleOrganizationChart"/>
    <dgm:cxn modelId="{E1F655E7-287E-4A2B-942B-CB30E880D5E7}" type="presParOf" srcId="{EF0EBF07-B995-4DC0-8E17-EC518A57927A}" destId="{91077453-FA59-4053-B5F2-C3756E53C98B}" srcOrd="1" destOrd="0" presId="urn:microsoft.com/office/officeart/2008/layout/HalfCircleOrganizationChart"/>
    <dgm:cxn modelId="{206913D2-32BD-489C-B2B6-C1EF4DD5B06C}" type="presParOf" srcId="{91077453-FA59-4053-B5F2-C3756E53C98B}" destId="{38F5877B-DE6D-42B3-93F0-1CA174BE805C}" srcOrd="0" destOrd="0" presId="urn:microsoft.com/office/officeart/2008/layout/HalfCircleOrganizationChart"/>
    <dgm:cxn modelId="{314CF8DA-7285-40B5-B0E6-1FBF47B409A3}" type="presParOf" srcId="{38F5877B-DE6D-42B3-93F0-1CA174BE805C}" destId="{104F11E2-5EC4-45AC-9CB3-79BA22F0C30D}" srcOrd="0" destOrd="0" presId="urn:microsoft.com/office/officeart/2008/layout/HalfCircleOrganizationChart"/>
    <dgm:cxn modelId="{2724A88A-DF15-4B34-BF5F-9C3FAD0B24EF}" type="presParOf" srcId="{38F5877B-DE6D-42B3-93F0-1CA174BE805C}" destId="{40ABC70F-10FA-4089-AD00-D529C78BA1C8}" srcOrd="1" destOrd="0" presId="urn:microsoft.com/office/officeart/2008/layout/HalfCircleOrganizationChart"/>
    <dgm:cxn modelId="{588A5F0A-A8AE-40B7-91FA-8693A112C572}" type="presParOf" srcId="{38F5877B-DE6D-42B3-93F0-1CA174BE805C}" destId="{FF717E53-64B2-40B5-8DA6-42CE9E018315}" srcOrd="2" destOrd="0" presId="urn:microsoft.com/office/officeart/2008/layout/HalfCircleOrganizationChart"/>
    <dgm:cxn modelId="{6815FB57-89C6-4F74-B997-3246151C7E45}" type="presParOf" srcId="{38F5877B-DE6D-42B3-93F0-1CA174BE805C}" destId="{75D03B2A-ED49-43C5-BFA7-2118CB6A739D}" srcOrd="3" destOrd="0" presId="urn:microsoft.com/office/officeart/2008/layout/HalfCircleOrganizationChart"/>
    <dgm:cxn modelId="{FF85A929-D963-4076-847A-CE55839B937C}" type="presParOf" srcId="{91077453-FA59-4053-B5F2-C3756E53C98B}" destId="{EB7C3E53-82BD-4312-9915-45E4AF79975C}" srcOrd="1" destOrd="0" presId="urn:microsoft.com/office/officeart/2008/layout/HalfCircleOrganizationChart"/>
    <dgm:cxn modelId="{F01B3D61-2CE1-4107-9149-1E9B0235B52C}" type="presParOf" srcId="{EB7C3E53-82BD-4312-9915-45E4AF79975C}" destId="{548507CF-0BCD-462B-8BA4-D588C5D41E3D}" srcOrd="0" destOrd="0" presId="urn:microsoft.com/office/officeart/2008/layout/HalfCircleOrganizationChart"/>
    <dgm:cxn modelId="{28E44548-74C7-4999-8E12-2F0FAC790E6E}" type="presParOf" srcId="{EB7C3E53-82BD-4312-9915-45E4AF79975C}" destId="{42EB8649-2A7C-48D9-A962-90E6403E856A}" srcOrd="1" destOrd="0" presId="urn:microsoft.com/office/officeart/2008/layout/HalfCircleOrganizationChart"/>
    <dgm:cxn modelId="{CC860BD5-4E22-4BF4-9DC3-21B616543DFB}" type="presParOf" srcId="{42EB8649-2A7C-48D9-A962-90E6403E856A}" destId="{A240E182-F21F-4F93-8929-5EC8CF0CA650}" srcOrd="0" destOrd="0" presId="urn:microsoft.com/office/officeart/2008/layout/HalfCircleOrganizationChart"/>
    <dgm:cxn modelId="{CDF5925E-456E-4593-8687-6216024978F2}" type="presParOf" srcId="{A240E182-F21F-4F93-8929-5EC8CF0CA650}" destId="{F5EDCA3D-97EE-4750-9AAA-714BF6DF842B}" srcOrd="0" destOrd="0" presId="urn:microsoft.com/office/officeart/2008/layout/HalfCircleOrganizationChart"/>
    <dgm:cxn modelId="{5C6CA771-A012-4A1D-820E-ED678C4C537E}" type="presParOf" srcId="{A240E182-F21F-4F93-8929-5EC8CF0CA650}" destId="{00DBF067-7884-4A25-8DC3-EBFCF3CC5F4D}" srcOrd="1" destOrd="0" presId="urn:microsoft.com/office/officeart/2008/layout/HalfCircleOrganizationChart"/>
    <dgm:cxn modelId="{EB9DB47A-0ACC-4C1A-B33C-3CE20C6BAF29}" type="presParOf" srcId="{A240E182-F21F-4F93-8929-5EC8CF0CA650}" destId="{9E08E068-3BEE-48E9-99B0-B1D3513489F2}" srcOrd="2" destOrd="0" presId="urn:microsoft.com/office/officeart/2008/layout/HalfCircleOrganizationChart"/>
    <dgm:cxn modelId="{047A96C9-B4C3-4C4B-A7B4-DFF5AD845C79}" type="presParOf" srcId="{A240E182-F21F-4F93-8929-5EC8CF0CA650}" destId="{2AB98568-3BD3-4801-A66C-D857D7842964}" srcOrd="3" destOrd="0" presId="urn:microsoft.com/office/officeart/2008/layout/HalfCircleOrganizationChart"/>
    <dgm:cxn modelId="{7B858425-8DF6-4E14-A04E-3DE9012F9243}" type="presParOf" srcId="{42EB8649-2A7C-48D9-A962-90E6403E856A}" destId="{0564DD3F-DA11-44C5-A68A-1038480DAC2F}" srcOrd="1" destOrd="0" presId="urn:microsoft.com/office/officeart/2008/layout/HalfCircleOrganizationChart"/>
    <dgm:cxn modelId="{F25D6FA8-39CD-41CE-9901-4AB0034251A7}" type="presParOf" srcId="{42EB8649-2A7C-48D9-A962-90E6403E856A}" destId="{D5B096A2-323E-4E0F-87BE-C79BDADDFC5A}" srcOrd="2" destOrd="0" presId="urn:microsoft.com/office/officeart/2008/layout/HalfCircleOrganizationChart"/>
    <dgm:cxn modelId="{1220A562-6EAD-4D3C-B7D9-48C80F47C00F}" type="presParOf" srcId="{91077453-FA59-4053-B5F2-C3756E53C98B}" destId="{F7B1EB30-DA99-4A9C-AD62-983F04DC3BF9}" srcOrd="2" destOrd="0" presId="urn:microsoft.com/office/officeart/2008/layout/HalfCircleOrganizationChart"/>
    <dgm:cxn modelId="{9C5C02C2-0E50-4C91-AD21-1990FDCF2189}" type="presParOf" srcId="{EF0EBF07-B995-4DC0-8E17-EC518A57927A}" destId="{35087BCF-AF6E-461E-9DC1-4EC224A6B9D0}" srcOrd="2" destOrd="0" presId="urn:microsoft.com/office/officeart/2008/layout/HalfCircleOrganizationChart"/>
    <dgm:cxn modelId="{6AD07B34-997F-499B-8AB3-A2645614E136}" type="presParOf" srcId="{EF0EBF07-B995-4DC0-8E17-EC518A57927A}" destId="{F7E0BB17-0921-4794-9834-FD0748341149}" srcOrd="3" destOrd="0" presId="urn:microsoft.com/office/officeart/2008/layout/HalfCircleOrganizationChart"/>
    <dgm:cxn modelId="{31E0B024-3628-461B-B66D-0DB5E9BC2476}" type="presParOf" srcId="{F7E0BB17-0921-4794-9834-FD0748341149}" destId="{0773A9A5-BE96-43E2-8737-CF7206B486CA}" srcOrd="0" destOrd="0" presId="urn:microsoft.com/office/officeart/2008/layout/HalfCircleOrganizationChart"/>
    <dgm:cxn modelId="{7F94A017-6167-4F72-BF64-AF52E49E0CB6}" type="presParOf" srcId="{0773A9A5-BE96-43E2-8737-CF7206B486CA}" destId="{EC3728F2-BF08-4CB0-80CA-913D74FE5D33}" srcOrd="0" destOrd="0" presId="urn:microsoft.com/office/officeart/2008/layout/HalfCircleOrganizationChart"/>
    <dgm:cxn modelId="{219626AD-E781-437F-AF0B-94F25D549981}" type="presParOf" srcId="{0773A9A5-BE96-43E2-8737-CF7206B486CA}" destId="{419951CC-9FBF-43D8-8E33-FE4B8A10F90B}" srcOrd="1" destOrd="0" presId="urn:microsoft.com/office/officeart/2008/layout/HalfCircleOrganizationChart"/>
    <dgm:cxn modelId="{60405793-2878-45DF-8EB9-26A6DBB1C781}" type="presParOf" srcId="{0773A9A5-BE96-43E2-8737-CF7206B486CA}" destId="{DECEBB12-B9A6-4BCB-BB03-89CD228AA894}" srcOrd="2" destOrd="0" presId="urn:microsoft.com/office/officeart/2008/layout/HalfCircleOrganizationChart"/>
    <dgm:cxn modelId="{8A91CF33-84AF-440C-AB4C-B07BA0918EE8}" type="presParOf" srcId="{0773A9A5-BE96-43E2-8737-CF7206B486CA}" destId="{1D509E2D-5AA6-4731-95E3-E15559412D2F}" srcOrd="3" destOrd="0" presId="urn:microsoft.com/office/officeart/2008/layout/HalfCircleOrganizationChart"/>
    <dgm:cxn modelId="{C52BE104-C7C1-482F-93CB-1C8EC4231E12}" type="presParOf" srcId="{F7E0BB17-0921-4794-9834-FD0748341149}" destId="{49583D99-82E5-4DF4-923D-7D1414592F04}" srcOrd="1" destOrd="0" presId="urn:microsoft.com/office/officeart/2008/layout/HalfCircleOrganizationChart"/>
    <dgm:cxn modelId="{9DFBFF19-98F4-49C9-9F78-EFCC3920156D}" type="presParOf" srcId="{49583D99-82E5-4DF4-923D-7D1414592F04}" destId="{C1445337-31F1-4429-931C-B5F7F3C1B5ED}" srcOrd="0" destOrd="0" presId="urn:microsoft.com/office/officeart/2008/layout/HalfCircleOrganizationChart"/>
    <dgm:cxn modelId="{866D9140-A4AD-442A-B58E-3E08830A57DC}" type="presParOf" srcId="{49583D99-82E5-4DF4-923D-7D1414592F04}" destId="{08A6370C-5403-44AD-A10A-8B499A1A768E}" srcOrd="1" destOrd="0" presId="urn:microsoft.com/office/officeart/2008/layout/HalfCircleOrganizationChart"/>
    <dgm:cxn modelId="{A695ACCC-FCD1-4F24-B700-7FC469DC87E4}" type="presParOf" srcId="{08A6370C-5403-44AD-A10A-8B499A1A768E}" destId="{BA549667-DEAD-49C0-A004-D591E10826DD}" srcOrd="0" destOrd="0" presId="urn:microsoft.com/office/officeart/2008/layout/HalfCircleOrganizationChart"/>
    <dgm:cxn modelId="{ACB47079-20B1-48D9-BA89-E725EB62473A}" type="presParOf" srcId="{BA549667-DEAD-49C0-A004-D591E10826DD}" destId="{19236A0C-8E35-42EC-9C7E-3F75B7443F2C}" srcOrd="0" destOrd="0" presId="urn:microsoft.com/office/officeart/2008/layout/HalfCircleOrganizationChart"/>
    <dgm:cxn modelId="{2D224DE7-70C2-430F-A702-24DA305F44D0}" type="presParOf" srcId="{BA549667-DEAD-49C0-A004-D591E10826DD}" destId="{034B51BA-9BAE-4800-BDB8-D417010D8A83}" srcOrd="1" destOrd="0" presId="urn:microsoft.com/office/officeart/2008/layout/HalfCircleOrganizationChart"/>
    <dgm:cxn modelId="{0007A81A-9AFD-4D8B-B105-2B2C73364EFC}" type="presParOf" srcId="{BA549667-DEAD-49C0-A004-D591E10826DD}" destId="{297F3C4B-4267-4394-8657-E34C5FEA23CD}" srcOrd="2" destOrd="0" presId="urn:microsoft.com/office/officeart/2008/layout/HalfCircleOrganizationChart"/>
    <dgm:cxn modelId="{2A0A097A-FAAA-4EC2-9348-F089340D38A8}" type="presParOf" srcId="{BA549667-DEAD-49C0-A004-D591E10826DD}" destId="{4D21987C-7DC0-43FD-9276-608FD5CE9FA0}" srcOrd="3" destOrd="0" presId="urn:microsoft.com/office/officeart/2008/layout/HalfCircleOrganizationChart"/>
    <dgm:cxn modelId="{FC7670A5-BE8E-4F32-BB3D-5D4C523D314A}" type="presParOf" srcId="{08A6370C-5403-44AD-A10A-8B499A1A768E}" destId="{06B60A86-2E41-496C-9B11-87FB6DBF7EB4}" srcOrd="1" destOrd="0" presId="urn:microsoft.com/office/officeart/2008/layout/HalfCircleOrganizationChart"/>
    <dgm:cxn modelId="{A5409A6B-F350-4348-9E77-B0E5762F82D7}" type="presParOf" srcId="{06B60A86-2E41-496C-9B11-87FB6DBF7EB4}" destId="{C1DEA152-D91B-474F-BBF5-710BACBAFCA2}" srcOrd="0" destOrd="0" presId="urn:microsoft.com/office/officeart/2008/layout/HalfCircleOrganizationChart"/>
    <dgm:cxn modelId="{6C3E2B34-DC69-4726-998D-BF7368628C29}" type="presParOf" srcId="{06B60A86-2E41-496C-9B11-87FB6DBF7EB4}" destId="{00935F06-75CB-4DC5-9DEC-F0FD3B42FB5B}" srcOrd="1" destOrd="0" presId="urn:microsoft.com/office/officeart/2008/layout/HalfCircleOrganizationChart"/>
    <dgm:cxn modelId="{75F8A176-9309-4790-90E3-8D99E2422D9C}" type="presParOf" srcId="{00935F06-75CB-4DC5-9DEC-F0FD3B42FB5B}" destId="{1F03A35D-7FC4-4136-B39B-1CF2685C5707}" srcOrd="0" destOrd="0" presId="urn:microsoft.com/office/officeart/2008/layout/HalfCircleOrganizationChart"/>
    <dgm:cxn modelId="{90CA500C-6F73-4AC2-B0B9-7B622D7A7300}" type="presParOf" srcId="{1F03A35D-7FC4-4136-B39B-1CF2685C5707}" destId="{9475379E-7E24-4D85-A7BC-E5F11A836948}" srcOrd="0" destOrd="0" presId="urn:microsoft.com/office/officeart/2008/layout/HalfCircleOrganizationChart"/>
    <dgm:cxn modelId="{F2B809CF-FE2D-4844-8A6C-2ADD848C2E55}" type="presParOf" srcId="{1F03A35D-7FC4-4136-B39B-1CF2685C5707}" destId="{42D2081A-66A4-497E-BCEB-3433325B87E8}" srcOrd="1" destOrd="0" presId="urn:microsoft.com/office/officeart/2008/layout/HalfCircleOrganizationChart"/>
    <dgm:cxn modelId="{3D24540C-58E9-41D6-B7B1-C1907F7C84C9}" type="presParOf" srcId="{1F03A35D-7FC4-4136-B39B-1CF2685C5707}" destId="{10635220-94BE-41B0-B122-9E6BB76D43C7}" srcOrd="2" destOrd="0" presId="urn:microsoft.com/office/officeart/2008/layout/HalfCircleOrganizationChart"/>
    <dgm:cxn modelId="{BB26CD36-CBAC-4A43-8CEF-BB97D1F01D91}" type="presParOf" srcId="{1F03A35D-7FC4-4136-B39B-1CF2685C5707}" destId="{B7C192FA-0DC7-4783-A1B4-D10D432EF474}" srcOrd="3" destOrd="0" presId="urn:microsoft.com/office/officeart/2008/layout/HalfCircleOrganizationChart"/>
    <dgm:cxn modelId="{26E0E2C9-952D-414A-9065-40A67044D8DA}" type="presParOf" srcId="{00935F06-75CB-4DC5-9DEC-F0FD3B42FB5B}" destId="{601075F7-7A7C-43B9-BCD9-2BFA2615A8C4}" srcOrd="1" destOrd="0" presId="urn:microsoft.com/office/officeart/2008/layout/HalfCircleOrganizationChart"/>
    <dgm:cxn modelId="{06E0267B-A119-4BD3-AF16-6A47E21B995D}" type="presParOf" srcId="{00935F06-75CB-4DC5-9DEC-F0FD3B42FB5B}" destId="{FD6CF212-D63C-421E-8FA3-3929FFA3DD29}" srcOrd="2" destOrd="0" presId="urn:microsoft.com/office/officeart/2008/layout/HalfCircleOrganizationChart"/>
    <dgm:cxn modelId="{4C8A05CD-09EB-4889-8059-27734EBD4069}" type="presParOf" srcId="{06B60A86-2E41-496C-9B11-87FB6DBF7EB4}" destId="{96EAD882-C43D-4A2A-9A87-B1267D2E5783}" srcOrd="2" destOrd="0" presId="urn:microsoft.com/office/officeart/2008/layout/HalfCircleOrganizationChart"/>
    <dgm:cxn modelId="{E05CA5B1-8BA7-4B25-BD7A-AE704DFF9EE5}" type="presParOf" srcId="{06B60A86-2E41-496C-9B11-87FB6DBF7EB4}" destId="{67D392A3-55B0-4E8F-9623-352CDEE4C39C}" srcOrd="3" destOrd="0" presId="urn:microsoft.com/office/officeart/2008/layout/HalfCircleOrganizationChart"/>
    <dgm:cxn modelId="{DDCF4BD6-4F60-4B1B-88C1-2DEB4E3D18AB}" type="presParOf" srcId="{67D392A3-55B0-4E8F-9623-352CDEE4C39C}" destId="{E0DACC0B-7CF4-45CD-B52D-CE54DE5BC25A}" srcOrd="0" destOrd="0" presId="urn:microsoft.com/office/officeart/2008/layout/HalfCircleOrganizationChart"/>
    <dgm:cxn modelId="{44609D0D-9CB4-44C4-82E7-253931104786}" type="presParOf" srcId="{E0DACC0B-7CF4-45CD-B52D-CE54DE5BC25A}" destId="{76F49FE3-04CA-4A90-9AEA-36296CA1B805}" srcOrd="0" destOrd="0" presId="urn:microsoft.com/office/officeart/2008/layout/HalfCircleOrganizationChart"/>
    <dgm:cxn modelId="{DB1FF4A3-1090-4984-8F93-EA0B0A352C1A}" type="presParOf" srcId="{E0DACC0B-7CF4-45CD-B52D-CE54DE5BC25A}" destId="{ECB05A79-22AB-46B2-979B-0BC5495D2087}" srcOrd="1" destOrd="0" presId="urn:microsoft.com/office/officeart/2008/layout/HalfCircleOrganizationChart"/>
    <dgm:cxn modelId="{99068FB4-778D-4D0A-B0EC-56B1781E1705}" type="presParOf" srcId="{E0DACC0B-7CF4-45CD-B52D-CE54DE5BC25A}" destId="{CF444DC9-34DB-4E81-9987-FE13493C0BFA}" srcOrd="2" destOrd="0" presId="urn:microsoft.com/office/officeart/2008/layout/HalfCircleOrganizationChart"/>
    <dgm:cxn modelId="{EF1AF18C-774E-4999-BF0E-FED378EC0D3C}" type="presParOf" srcId="{E0DACC0B-7CF4-45CD-B52D-CE54DE5BC25A}" destId="{71EF2FB4-CFE5-4D98-BBF2-E01ED6B113B5}" srcOrd="3" destOrd="0" presId="urn:microsoft.com/office/officeart/2008/layout/HalfCircleOrganizationChart"/>
    <dgm:cxn modelId="{A8ED477D-44B7-444F-B850-330DA85D4550}" type="presParOf" srcId="{67D392A3-55B0-4E8F-9623-352CDEE4C39C}" destId="{2EEFC32B-29AA-4C14-B502-0F8A57FF461A}" srcOrd="1" destOrd="0" presId="urn:microsoft.com/office/officeart/2008/layout/HalfCircleOrganizationChart"/>
    <dgm:cxn modelId="{6963AEE2-785E-44A0-B625-3A1E6D4ED23A}" type="presParOf" srcId="{67D392A3-55B0-4E8F-9623-352CDEE4C39C}" destId="{CC7A7AA2-A2B8-43D3-8A33-C31923308B77}" srcOrd="2" destOrd="0" presId="urn:microsoft.com/office/officeart/2008/layout/HalfCircleOrganizationChart"/>
    <dgm:cxn modelId="{6FD8EBDE-F324-4F4A-A4AA-2DA1F8EAF4CE}" type="presParOf" srcId="{08A6370C-5403-44AD-A10A-8B499A1A768E}" destId="{6930227C-38EE-4989-9A8B-9FD569F9EE9B}" srcOrd="2" destOrd="0" presId="urn:microsoft.com/office/officeart/2008/layout/HalfCircleOrganizationChart"/>
    <dgm:cxn modelId="{F13EFFBC-0E96-4A06-B560-31FAD0D80AB9}" type="presParOf" srcId="{F7E0BB17-0921-4794-9834-FD0748341149}" destId="{5DF096C4-DB9F-4DB1-8D9E-6865FEC9EF53}" srcOrd="2" destOrd="0" presId="urn:microsoft.com/office/officeart/2008/layout/HalfCircleOrganizationChart"/>
    <dgm:cxn modelId="{09C202F5-7AA8-4CE9-8E82-A4613ACBB2FE}" type="presParOf" srcId="{EF0EBF07-B995-4DC0-8E17-EC518A57927A}" destId="{7EA2BDE2-28E1-4E27-9007-F5E77A53DFFD}" srcOrd="4" destOrd="0" presId="urn:microsoft.com/office/officeart/2008/layout/HalfCircleOrganizationChart"/>
    <dgm:cxn modelId="{926898DE-9DDA-4F58-9F49-61E98FFE6273}" type="presParOf" srcId="{EF0EBF07-B995-4DC0-8E17-EC518A57927A}" destId="{15EF47B5-182B-4A8E-832D-61FC27B79768}" srcOrd="5" destOrd="0" presId="urn:microsoft.com/office/officeart/2008/layout/HalfCircleOrganizationChart"/>
    <dgm:cxn modelId="{5A480DF1-C18F-4DEA-A165-0FBE4DCCE37C}" type="presParOf" srcId="{15EF47B5-182B-4A8E-832D-61FC27B79768}" destId="{89F95DCE-7D3C-41AE-B5E2-275C40240540}" srcOrd="0" destOrd="0" presId="urn:microsoft.com/office/officeart/2008/layout/HalfCircleOrganizationChart"/>
    <dgm:cxn modelId="{F939980C-DC99-4168-A7AF-699447043549}" type="presParOf" srcId="{89F95DCE-7D3C-41AE-B5E2-275C40240540}" destId="{FC74FB43-CA20-4FC6-AA05-F1CC64EC5786}" srcOrd="0" destOrd="0" presId="urn:microsoft.com/office/officeart/2008/layout/HalfCircleOrganizationChart"/>
    <dgm:cxn modelId="{B862FD05-A681-43EE-A465-345F11545DD9}" type="presParOf" srcId="{89F95DCE-7D3C-41AE-B5E2-275C40240540}" destId="{DFE36CB3-5902-4898-8B19-F713C8DA058A}" srcOrd="1" destOrd="0" presId="urn:microsoft.com/office/officeart/2008/layout/HalfCircleOrganizationChart"/>
    <dgm:cxn modelId="{A176387F-9B5E-444C-80FF-FA67A53D4834}" type="presParOf" srcId="{89F95DCE-7D3C-41AE-B5E2-275C40240540}" destId="{DFDFECB0-D013-4DFF-BBAA-B6803377F703}" srcOrd="2" destOrd="0" presId="urn:microsoft.com/office/officeart/2008/layout/HalfCircleOrganizationChart"/>
    <dgm:cxn modelId="{E0CDD576-F333-4387-873D-1273A8667BD8}" type="presParOf" srcId="{89F95DCE-7D3C-41AE-B5E2-275C40240540}" destId="{8342360A-DE59-4B02-A13B-3E3669C396E6}" srcOrd="3" destOrd="0" presId="urn:microsoft.com/office/officeart/2008/layout/HalfCircleOrganizationChart"/>
    <dgm:cxn modelId="{548D3A04-ED90-472D-876A-F954EF2BE3B2}" type="presParOf" srcId="{15EF47B5-182B-4A8E-832D-61FC27B79768}" destId="{27B0F474-2E7E-4404-9D47-A877DABC64E7}" srcOrd="1" destOrd="0" presId="urn:microsoft.com/office/officeart/2008/layout/HalfCircleOrganizationChart"/>
    <dgm:cxn modelId="{1E4AA7A0-37B7-42D7-9559-0F882A0F3388}" type="presParOf" srcId="{15EF47B5-182B-4A8E-832D-61FC27B79768}" destId="{FEFC8EE0-1B5B-48B9-AB6B-4FE4E2014F17}" srcOrd="2" destOrd="0" presId="urn:microsoft.com/office/officeart/2008/layout/HalfCircleOrganizationChart"/>
    <dgm:cxn modelId="{565DEE23-76F3-41C9-8FF4-35C0E5DE7587}" type="presParOf" srcId="{7746E4DF-3E3C-40D0-948E-6AC5BF95A812}" destId="{7CA551F6-77BF-48ED-ABDB-2D0A0CD8CE7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1113E-3C67-4D83-9DC7-DBFE8542E2E8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B2A0D03-B0D9-4DD6-89A4-15C656ACF5EB}">
      <dgm:prSet phldrT="[Text]"/>
      <dgm:spPr/>
      <dgm:t>
        <a:bodyPr/>
        <a:lstStyle/>
        <a:p>
          <a:r>
            <a:rPr lang="en-US" dirty="0" smtClean="0"/>
            <a:t>Literature</a:t>
          </a:r>
          <a:endParaRPr lang="en-US" dirty="0"/>
        </a:p>
      </dgm:t>
    </dgm:pt>
    <dgm:pt modelId="{FE55EC56-75D0-4946-A250-37B5B0D3458C}" type="parTrans" cxnId="{B640CC87-BD16-4BFF-AD06-9CE0680031B8}">
      <dgm:prSet/>
      <dgm:spPr/>
      <dgm:t>
        <a:bodyPr/>
        <a:lstStyle/>
        <a:p>
          <a:endParaRPr lang="en-US"/>
        </a:p>
      </dgm:t>
    </dgm:pt>
    <dgm:pt modelId="{681E249D-6460-4401-9145-592F6EE7B629}" type="sibTrans" cxnId="{B640CC87-BD16-4BFF-AD06-9CE0680031B8}">
      <dgm:prSet/>
      <dgm:spPr/>
      <dgm:t>
        <a:bodyPr/>
        <a:lstStyle/>
        <a:p>
          <a:endParaRPr lang="en-US"/>
        </a:p>
      </dgm:t>
    </dgm:pt>
    <dgm:pt modelId="{D9A5152A-B5BF-417E-A527-B90FC84FC65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file"/>
            </a:rPr>
            <a:t>Dye 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4B2479AE-B08F-4188-872E-D92B6C627E9B}" type="parTrans" cxnId="{816F08F6-682E-4684-9E39-F4428F96DD0E}">
      <dgm:prSet/>
      <dgm:spPr/>
      <dgm:t>
        <a:bodyPr/>
        <a:lstStyle/>
        <a:p>
          <a:endParaRPr lang="en-US"/>
        </a:p>
      </dgm:t>
    </dgm:pt>
    <dgm:pt modelId="{CE309298-D342-42F1-9245-D6B072C4ED60}" type="sibTrans" cxnId="{816F08F6-682E-4684-9E39-F4428F96DD0E}">
      <dgm:prSet/>
      <dgm:spPr/>
      <dgm:t>
        <a:bodyPr/>
        <a:lstStyle/>
        <a:p>
          <a:endParaRPr lang="en-US"/>
        </a:p>
      </dgm:t>
    </dgm:pt>
    <dgm:pt modelId="{544B40A0-BCBE-4348-B050-D6C17FBB101C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 action="ppaction://hlinkfile"/>
            </a:rPr>
            <a:t>Ligand-QD</a:t>
          </a:r>
          <a:endParaRPr lang="en-US" dirty="0"/>
        </a:p>
      </dgm:t>
    </dgm:pt>
    <dgm:pt modelId="{AD595EA7-1141-4F90-BE83-AFDE4AE8104F}" type="parTrans" cxnId="{79BBF5A5-3D39-4EA8-B8EB-DA7CF49DFBB3}">
      <dgm:prSet/>
      <dgm:spPr/>
      <dgm:t>
        <a:bodyPr/>
        <a:lstStyle/>
        <a:p>
          <a:endParaRPr lang="en-US"/>
        </a:p>
      </dgm:t>
    </dgm:pt>
    <dgm:pt modelId="{AC16618A-4EEC-49CE-8C2F-A706AFA6ABD7}" type="sibTrans" cxnId="{79BBF5A5-3D39-4EA8-B8EB-DA7CF49DFBB3}">
      <dgm:prSet/>
      <dgm:spPr/>
      <dgm:t>
        <a:bodyPr/>
        <a:lstStyle/>
        <a:p>
          <a:endParaRPr lang="en-US"/>
        </a:p>
      </dgm:t>
    </dgm:pt>
    <dgm:pt modelId="{57F33210-F5E2-44A3-BB60-EDDA9830850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 action="ppaction://hlinkfile"/>
            </a:rPr>
            <a:t>Dye 2</a:t>
          </a:r>
          <a:endParaRPr lang="en-US" dirty="0"/>
        </a:p>
      </dgm:t>
    </dgm:pt>
    <dgm:pt modelId="{257348A5-E7BC-4340-A235-13203809EE51}" type="parTrans" cxnId="{7FDD64DD-CCEE-48B9-B6BB-00EEB100DF6E}">
      <dgm:prSet/>
      <dgm:spPr/>
      <dgm:t>
        <a:bodyPr/>
        <a:lstStyle/>
        <a:p>
          <a:endParaRPr lang="en-US"/>
        </a:p>
      </dgm:t>
    </dgm:pt>
    <dgm:pt modelId="{45725524-C29F-4071-A292-67690E808AE6}" type="sibTrans" cxnId="{7FDD64DD-CCEE-48B9-B6BB-00EEB100DF6E}">
      <dgm:prSet/>
      <dgm:spPr/>
      <dgm:t>
        <a:bodyPr/>
        <a:lstStyle/>
        <a:p>
          <a:endParaRPr lang="en-US"/>
        </a:p>
      </dgm:t>
    </dgm:pt>
    <dgm:pt modelId="{608C034F-C9EB-409E-8796-BF789578D86F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4" action="ppaction://hlinkfile"/>
            </a:rPr>
            <a:t>CdSe</a:t>
          </a:r>
          <a:r>
            <a:rPr lang="en-US" dirty="0" smtClean="0">
              <a:hlinkClick xmlns:r="http://schemas.openxmlformats.org/officeDocument/2006/relationships" r:id="rId4" action="ppaction://hlinkfile"/>
            </a:rPr>
            <a:t> QD</a:t>
          </a:r>
          <a:endParaRPr lang="en-US" dirty="0"/>
        </a:p>
      </dgm:t>
    </dgm:pt>
    <dgm:pt modelId="{060D9DDC-BFE4-4730-B16D-7C32F92C1C1A}" type="parTrans" cxnId="{B2F77E97-CF31-48B7-BB92-7B700F0D04D9}">
      <dgm:prSet/>
      <dgm:spPr/>
      <dgm:t>
        <a:bodyPr/>
        <a:lstStyle/>
        <a:p>
          <a:endParaRPr lang="en-US"/>
        </a:p>
      </dgm:t>
    </dgm:pt>
    <dgm:pt modelId="{186C8E01-D2F6-403E-B518-DE225E5D2477}" type="sibTrans" cxnId="{B2F77E97-CF31-48B7-BB92-7B700F0D04D9}">
      <dgm:prSet/>
      <dgm:spPr/>
      <dgm:t>
        <a:bodyPr/>
        <a:lstStyle/>
        <a:p>
          <a:endParaRPr lang="en-US"/>
        </a:p>
      </dgm:t>
    </dgm:pt>
    <dgm:pt modelId="{9AABC616-FEDF-4B0B-BA23-C5EB48E00DFB}" type="pres">
      <dgm:prSet presAssocID="{9451113E-3C67-4D83-9DC7-DBFE8542E2E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FB3CF2-8D61-42DF-8F37-34F16EA2179D}" type="pres">
      <dgm:prSet presAssocID="{9451113E-3C67-4D83-9DC7-DBFE8542E2E8}" presName="matrix" presStyleCnt="0"/>
      <dgm:spPr/>
    </dgm:pt>
    <dgm:pt modelId="{9F86C435-F471-4F60-937D-B7433612D409}" type="pres">
      <dgm:prSet presAssocID="{9451113E-3C67-4D83-9DC7-DBFE8542E2E8}" presName="tile1" presStyleLbl="node1" presStyleIdx="0" presStyleCnt="4"/>
      <dgm:spPr/>
      <dgm:t>
        <a:bodyPr/>
        <a:lstStyle/>
        <a:p>
          <a:endParaRPr lang="en-US"/>
        </a:p>
      </dgm:t>
    </dgm:pt>
    <dgm:pt modelId="{179ABDE4-E0D7-4683-BC01-B0C8456B75D0}" type="pres">
      <dgm:prSet presAssocID="{9451113E-3C67-4D83-9DC7-DBFE8542E2E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3731-7B5F-492A-AB17-378F8EE00650}" type="pres">
      <dgm:prSet presAssocID="{9451113E-3C67-4D83-9DC7-DBFE8542E2E8}" presName="tile2" presStyleLbl="node1" presStyleIdx="1" presStyleCnt="4"/>
      <dgm:spPr/>
      <dgm:t>
        <a:bodyPr/>
        <a:lstStyle/>
        <a:p>
          <a:endParaRPr lang="en-US"/>
        </a:p>
      </dgm:t>
    </dgm:pt>
    <dgm:pt modelId="{7DFE536F-44B3-453F-84F7-4C29359D7326}" type="pres">
      <dgm:prSet presAssocID="{9451113E-3C67-4D83-9DC7-DBFE8542E2E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8027-F866-4647-B419-B8583EDF838D}" type="pres">
      <dgm:prSet presAssocID="{9451113E-3C67-4D83-9DC7-DBFE8542E2E8}" presName="tile3" presStyleLbl="node1" presStyleIdx="2" presStyleCnt="4"/>
      <dgm:spPr/>
      <dgm:t>
        <a:bodyPr/>
        <a:lstStyle/>
        <a:p>
          <a:endParaRPr lang="en-US"/>
        </a:p>
      </dgm:t>
    </dgm:pt>
    <dgm:pt modelId="{BA94EAEE-B769-464C-B262-C6847FA70B04}" type="pres">
      <dgm:prSet presAssocID="{9451113E-3C67-4D83-9DC7-DBFE8542E2E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2AB0B-DD42-42F7-9D72-26C208094D24}" type="pres">
      <dgm:prSet presAssocID="{9451113E-3C67-4D83-9DC7-DBFE8542E2E8}" presName="tile4" presStyleLbl="node1" presStyleIdx="3" presStyleCnt="4"/>
      <dgm:spPr/>
      <dgm:t>
        <a:bodyPr/>
        <a:lstStyle/>
        <a:p>
          <a:endParaRPr lang="en-US"/>
        </a:p>
      </dgm:t>
    </dgm:pt>
    <dgm:pt modelId="{B84B7A31-08F7-42C5-8501-CD2FFAA5D0F6}" type="pres">
      <dgm:prSet presAssocID="{9451113E-3C67-4D83-9DC7-DBFE8542E2E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17195-3287-4F8A-81C3-86A1CED9073C}" type="pres">
      <dgm:prSet presAssocID="{9451113E-3C67-4D83-9DC7-DBFE8542E2E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39FF8-5A10-413D-A795-F82B84708932}" type="presOf" srcId="{544B40A0-BCBE-4348-B050-D6C17FBB101C}" destId="{EE9A3731-7B5F-492A-AB17-378F8EE00650}" srcOrd="0" destOrd="0" presId="urn:microsoft.com/office/officeart/2005/8/layout/matrix1"/>
    <dgm:cxn modelId="{E2182AA6-51CC-4423-A50F-E305BA39CB8B}" type="presOf" srcId="{544B40A0-BCBE-4348-B050-D6C17FBB101C}" destId="{7DFE536F-44B3-453F-84F7-4C29359D7326}" srcOrd="1" destOrd="0" presId="urn:microsoft.com/office/officeart/2005/8/layout/matrix1"/>
    <dgm:cxn modelId="{1BD0941D-D6E0-408F-8B7E-F08E11EA58CC}" type="presOf" srcId="{608C034F-C9EB-409E-8796-BF789578D86F}" destId="{8DE2AB0B-DD42-42F7-9D72-26C208094D24}" srcOrd="0" destOrd="0" presId="urn:microsoft.com/office/officeart/2005/8/layout/matrix1"/>
    <dgm:cxn modelId="{065A7186-BDBF-440A-8BD4-2E366A148E72}" type="presOf" srcId="{57F33210-F5E2-44A3-BB60-EDDA9830850D}" destId="{295F8027-F866-4647-B419-B8583EDF838D}" srcOrd="0" destOrd="0" presId="urn:microsoft.com/office/officeart/2005/8/layout/matrix1"/>
    <dgm:cxn modelId="{D970B297-60E5-4150-9431-E20C97EF7D1B}" type="presOf" srcId="{D9A5152A-B5BF-417E-A527-B90FC84FC655}" destId="{9F86C435-F471-4F60-937D-B7433612D409}" srcOrd="0" destOrd="0" presId="urn:microsoft.com/office/officeart/2005/8/layout/matrix1"/>
    <dgm:cxn modelId="{79BBF5A5-3D39-4EA8-B8EB-DA7CF49DFBB3}" srcId="{AB2A0D03-B0D9-4DD6-89A4-15C656ACF5EB}" destId="{544B40A0-BCBE-4348-B050-D6C17FBB101C}" srcOrd="1" destOrd="0" parTransId="{AD595EA7-1141-4F90-BE83-AFDE4AE8104F}" sibTransId="{AC16618A-4EEC-49CE-8C2F-A706AFA6ABD7}"/>
    <dgm:cxn modelId="{7FDD64DD-CCEE-48B9-B6BB-00EEB100DF6E}" srcId="{AB2A0D03-B0D9-4DD6-89A4-15C656ACF5EB}" destId="{57F33210-F5E2-44A3-BB60-EDDA9830850D}" srcOrd="2" destOrd="0" parTransId="{257348A5-E7BC-4340-A235-13203809EE51}" sibTransId="{45725524-C29F-4071-A292-67690E808AE6}"/>
    <dgm:cxn modelId="{B2F77E97-CF31-48B7-BB92-7B700F0D04D9}" srcId="{AB2A0D03-B0D9-4DD6-89A4-15C656ACF5EB}" destId="{608C034F-C9EB-409E-8796-BF789578D86F}" srcOrd="3" destOrd="0" parTransId="{060D9DDC-BFE4-4730-B16D-7C32F92C1C1A}" sibTransId="{186C8E01-D2F6-403E-B518-DE225E5D2477}"/>
    <dgm:cxn modelId="{816F08F6-682E-4684-9E39-F4428F96DD0E}" srcId="{AB2A0D03-B0D9-4DD6-89A4-15C656ACF5EB}" destId="{D9A5152A-B5BF-417E-A527-B90FC84FC655}" srcOrd="0" destOrd="0" parTransId="{4B2479AE-B08F-4188-872E-D92B6C627E9B}" sibTransId="{CE309298-D342-42F1-9245-D6B072C4ED60}"/>
    <dgm:cxn modelId="{B640CC87-BD16-4BFF-AD06-9CE0680031B8}" srcId="{9451113E-3C67-4D83-9DC7-DBFE8542E2E8}" destId="{AB2A0D03-B0D9-4DD6-89A4-15C656ACF5EB}" srcOrd="0" destOrd="0" parTransId="{FE55EC56-75D0-4946-A250-37B5B0D3458C}" sibTransId="{681E249D-6460-4401-9145-592F6EE7B629}"/>
    <dgm:cxn modelId="{9AC305C4-0333-4C46-8E62-DACA0DC1AB87}" type="presOf" srcId="{D9A5152A-B5BF-417E-A527-B90FC84FC655}" destId="{179ABDE4-E0D7-4683-BC01-B0C8456B75D0}" srcOrd="1" destOrd="0" presId="urn:microsoft.com/office/officeart/2005/8/layout/matrix1"/>
    <dgm:cxn modelId="{75A22DC6-8A98-445F-8F7F-030D0AD1DC58}" type="presOf" srcId="{AB2A0D03-B0D9-4DD6-89A4-15C656ACF5EB}" destId="{05C17195-3287-4F8A-81C3-86A1CED9073C}" srcOrd="0" destOrd="0" presId="urn:microsoft.com/office/officeart/2005/8/layout/matrix1"/>
    <dgm:cxn modelId="{C51E7B12-1EB5-4C6C-A151-C1FD63A5B591}" type="presOf" srcId="{9451113E-3C67-4D83-9DC7-DBFE8542E2E8}" destId="{9AABC616-FEDF-4B0B-BA23-C5EB48E00DFB}" srcOrd="0" destOrd="0" presId="urn:microsoft.com/office/officeart/2005/8/layout/matrix1"/>
    <dgm:cxn modelId="{6B92593D-A4F7-4785-A3B5-4A3B6F496593}" type="presOf" srcId="{57F33210-F5E2-44A3-BB60-EDDA9830850D}" destId="{BA94EAEE-B769-464C-B262-C6847FA70B04}" srcOrd="1" destOrd="0" presId="urn:microsoft.com/office/officeart/2005/8/layout/matrix1"/>
    <dgm:cxn modelId="{724860AA-BB55-4AC0-96B0-868D32E8075B}" type="presOf" srcId="{608C034F-C9EB-409E-8796-BF789578D86F}" destId="{B84B7A31-08F7-42C5-8501-CD2FFAA5D0F6}" srcOrd="1" destOrd="0" presId="urn:microsoft.com/office/officeart/2005/8/layout/matrix1"/>
    <dgm:cxn modelId="{AC23E438-8B8A-4FE3-B02B-3579BDC9F502}" type="presParOf" srcId="{9AABC616-FEDF-4B0B-BA23-C5EB48E00DFB}" destId="{18FB3CF2-8D61-42DF-8F37-34F16EA2179D}" srcOrd="0" destOrd="0" presId="urn:microsoft.com/office/officeart/2005/8/layout/matrix1"/>
    <dgm:cxn modelId="{A9C23467-3DF5-48DB-9420-B211F7D6D9BC}" type="presParOf" srcId="{18FB3CF2-8D61-42DF-8F37-34F16EA2179D}" destId="{9F86C435-F471-4F60-937D-B7433612D409}" srcOrd="0" destOrd="0" presId="urn:microsoft.com/office/officeart/2005/8/layout/matrix1"/>
    <dgm:cxn modelId="{9AF4282C-01DD-45AB-AF06-EC539AEBF919}" type="presParOf" srcId="{18FB3CF2-8D61-42DF-8F37-34F16EA2179D}" destId="{179ABDE4-E0D7-4683-BC01-B0C8456B75D0}" srcOrd="1" destOrd="0" presId="urn:microsoft.com/office/officeart/2005/8/layout/matrix1"/>
    <dgm:cxn modelId="{60F26D9A-B89D-4D92-8A47-25F1B1C4079F}" type="presParOf" srcId="{18FB3CF2-8D61-42DF-8F37-34F16EA2179D}" destId="{EE9A3731-7B5F-492A-AB17-378F8EE00650}" srcOrd="2" destOrd="0" presId="urn:microsoft.com/office/officeart/2005/8/layout/matrix1"/>
    <dgm:cxn modelId="{B75082CE-8B61-48DD-AC4C-BD83D5EC2A7C}" type="presParOf" srcId="{18FB3CF2-8D61-42DF-8F37-34F16EA2179D}" destId="{7DFE536F-44B3-453F-84F7-4C29359D7326}" srcOrd="3" destOrd="0" presId="urn:microsoft.com/office/officeart/2005/8/layout/matrix1"/>
    <dgm:cxn modelId="{1EF16E01-F894-4689-ABB6-3D5357F463A9}" type="presParOf" srcId="{18FB3CF2-8D61-42DF-8F37-34F16EA2179D}" destId="{295F8027-F866-4647-B419-B8583EDF838D}" srcOrd="4" destOrd="0" presId="urn:microsoft.com/office/officeart/2005/8/layout/matrix1"/>
    <dgm:cxn modelId="{0F47EE18-19EB-4499-9CED-AD6CDB0F85A5}" type="presParOf" srcId="{18FB3CF2-8D61-42DF-8F37-34F16EA2179D}" destId="{BA94EAEE-B769-464C-B262-C6847FA70B04}" srcOrd="5" destOrd="0" presId="urn:microsoft.com/office/officeart/2005/8/layout/matrix1"/>
    <dgm:cxn modelId="{2567F839-510D-433F-A232-B2DDC000A867}" type="presParOf" srcId="{18FB3CF2-8D61-42DF-8F37-34F16EA2179D}" destId="{8DE2AB0B-DD42-42F7-9D72-26C208094D24}" srcOrd="6" destOrd="0" presId="urn:microsoft.com/office/officeart/2005/8/layout/matrix1"/>
    <dgm:cxn modelId="{9A973C72-F66F-4AA7-9A84-9E52EEFAFA8E}" type="presParOf" srcId="{18FB3CF2-8D61-42DF-8F37-34F16EA2179D}" destId="{B84B7A31-08F7-42C5-8501-CD2FFAA5D0F6}" srcOrd="7" destOrd="0" presId="urn:microsoft.com/office/officeart/2005/8/layout/matrix1"/>
    <dgm:cxn modelId="{92630B11-9342-4F7D-91F3-6BA7DFDF2075}" type="presParOf" srcId="{9AABC616-FEDF-4B0B-BA23-C5EB48E00DFB}" destId="{05C17195-3287-4F8A-81C3-86A1CED9073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A8ACF-212F-4897-96BC-426C3662BC86}">
      <dsp:nvSpPr>
        <dsp:cNvPr id="0" name=""/>
        <dsp:cNvSpPr/>
      </dsp:nvSpPr>
      <dsp:spPr>
        <a:xfrm>
          <a:off x="4140460" y="2014047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4"/>
              </a:lnTo>
              <a:lnTo>
                <a:pt x="2929405" y="254204"/>
              </a:lnTo>
              <a:lnTo>
                <a:pt x="2929405" y="50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D4F0B-D572-4304-8924-B21FD2C0456C}">
      <dsp:nvSpPr>
        <dsp:cNvPr id="0" name=""/>
        <dsp:cNvSpPr/>
      </dsp:nvSpPr>
      <dsp:spPr>
        <a:xfrm>
          <a:off x="4094740" y="2014047"/>
          <a:ext cx="91440" cy="508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78653-B30A-4057-9EA1-B65EC9346C47}">
      <dsp:nvSpPr>
        <dsp:cNvPr id="0" name=""/>
        <dsp:cNvSpPr/>
      </dsp:nvSpPr>
      <dsp:spPr>
        <a:xfrm>
          <a:off x="1211054" y="2014047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2929405" y="0"/>
              </a:moveTo>
              <a:lnTo>
                <a:pt x="2929405" y="254204"/>
              </a:lnTo>
              <a:lnTo>
                <a:pt x="0" y="254204"/>
              </a:lnTo>
              <a:lnTo>
                <a:pt x="0" y="508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1B155-D980-405B-8FF3-6B99D5D36AD0}">
      <dsp:nvSpPr>
        <dsp:cNvPr id="0" name=""/>
        <dsp:cNvSpPr/>
      </dsp:nvSpPr>
      <dsp:spPr>
        <a:xfrm>
          <a:off x="3535210" y="803549"/>
          <a:ext cx="1210498" cy="12104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5E6E7-27A7-48BF-ABC7-F3F8C60A4E01}">
      <dsp:nvSpPr>
        <dsp:cNvPr id="0" name=""/>
        <dsp:cNvSpPr/>
      </dsp:nvSpPr>
      <dsp:spPr>
        <a:xfrm>
          <a:off x="3535210" y="803549"/>
          <a:ext cx="1210498" cy="12104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70A5F-E975-4122-BD3A-291E8EF48B14}">
      <dsp:nvSpPr>
        <dsp:cNvPr id="0" name=""/>
        <dsp:cNvSpPr/>
      </dsp:nvSpPr>
      <dsp:spPr>
        <a:xfrm>
          <a:off x="2929961" y="1021438"/>
          <a:ext cx="2420996" cy="7747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</a:t>
          </a:r>
          <a:r>
            <a:rPr lang="el-GR" sz="4000" kern="1200" dirty="0" smtClean="0">
              <a:latin typeface="Times New Roman"/>
              <a:cs typeface="Times New Roman"/>
            </a:rPr>
            <a:t>ψ</a:t>
          </a:r>
          <a:r>
            <a:rPr lang="en-US" sz="4000" kern="1200" dirty="0" smtClean="0"/>
            <a:t>= E</a:t>
          </a:r>
          <a:r>
            <a:rPr lang="el-GR" sz="4000" kern="1200" dirty="0" smtClean="0">
              <a:latin typeface="Times New Roman"/>
              <a:cs typeface="Times New Roman"/>
            </a:rPr>
            <a:t>ψ</a:t>
          </a:r>
          <a:endParaRPr lang="en-US" sz="4000" kern="1200" dirty="0"/>
        </a:p>
      </dsp:txBody>
      <dsp:txXfrm>
        <a:off x="2929961" y="1021438"/>
        <a:ext cx="2420996" cy="774718"/>
      </dsp:txXfrm>
    </dsp:sp>
    <dsp:sp modelId="{1188CD75-BE9D-4244-9FC9-CB71CD75AE24}">
      <dsp:nvSpPr>
        <dsp:cNvPr id="0" name=""/>
        <dsp:cNvSpPr/>
      </dsp:nvSpPr>
      <dsp:spPr>
        <a:xfrm>
          <a:off x="605805" y="2522456"/>
          <a:ext cx="1210498" cy="12104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4FFC8-07EB-4B6B-A6F4-610AC1FD1F66}">
      <dsp:nvSpPr>
        <dsp:cNvPr id="0" name=""/>
        <dsp:cNvSpPr/>
      </dsp:nvSpPr>
      <dsp:spPr>
        <a:xfrm>
          <a:off x="605805" y="2522456"/>
          <a:ext cx="1210498" cy="12104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8878A-C8A2-4A48-9971-E82D29C7EAA2}">
      <dsp:nvSpPr>
        <dsp:cNvPr id="0" name=""/>
        <dsp:cNvSpPr/>
      </dsp:nvSpPr>
      <dsp:spPr>
        <a:xfrm>
          <a:off x="555" y="2740346"/>
          <a:ext cx="2420996" cy="7747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H</a:t>
          </a:r>
        </a:p>
      </dsp:txBody>
      <dsp:txXfrm>
        <a:off x="555" y="2740346"/>
        <a:ext cx="2420996" cy="774718"/>
      </dsp:txXfrm>
    </dsp:sp>
    <dsp:sp modelId="{2261CA66-FED2-43BA-9D4B-EA7A60378A71}">
      <dsp:nvSpPr>
        <dsp:cNvPr id="0" name=""/>
        <dsp:cNvSpPr/>
      </dsp:nvSpPr>
      <dsp:spPr>
        <a:xfrm>
          <a:off x="3535210" y="2522456"/>
          <a:ext cx="1210498" cy="12104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D141B-8455-4104-A679-9CEF35DC5459}">
      <dsp:nvSpPr>
        <dsp:cNvPr id="0" name=""/>
        <dsp:cNvSpPr/>
      </dsp:nvSpPr>
      <dsp:spPr>
        <a:xfrm>
          <a:off x="3535210" y="2522456"/>
          <a:ext cx="1210498" cy="12104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501AE-D7BF-4A8A-A333-2FB60C46C37B}">
      <dsp:nvSpPr>
        <dsp:cNvPr id="0" name=""/>
        <dsp:cNvSpPr/>
      </dsp:nvSpPr>
      <dsp:spPr>
        <a:xfrm>
          <a:off x="2929961" y="2740346"/>
          <a:ext cx="2420996" cy="7747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imes New Roman"/>
              <a:cs typeface="Times New Roman"/>
            </a:rPr>
            <a:t>Ψ</a:t>
          </a:r>
          <a:r>
            <a:rPr lang="en-US" sz="1800" kern="1200" dirty="0" smtClean="0">
              <a:latin typeface="Times New Roman"/>
              <a:cs typeface="Times New Roman"/>
            </a:rPr>
            <a:t>: </a:t>
          </a:r>
          <a:r>
            <a:rPr lang="en-US" sz="1800" b="1" kern="1200" dirty="0" smtClean="0">
              <a:latin typeface="Times New Roman"/>
              <a:cs typeface="Times New Roman"/>
            </a:rPr>
            <a:t>Probability</a:t>
          </a:r>
          <a:r>
            <a:rPr lang="en-US" sz="1800" kern="1200" dirty="0" smtClean="0">
              <a:latin typeface="Times New Roman"/>
              <a:cs typeface="Times New Roman"/>
            </a:rPr>
            <a:t> amplitude of particle in a state</a:t>
          </a:r>
          <a:endParaRPr lang="en-US" sz="1800" kern="1200" dirty="0"/>
        </a:p>
      </dsp:txBody>
      <dsp:txXfrm>
        <a:off x="2929961" y="2740346"/>
        <a:ext cx="2420996" cy="774718"/>
      </dsp:txXfrm>
    </dsp:sp>
    <dsp:sp modelId="{F2018FE3-3213-4D3E-BD3D-505F72864350}">
      <dsp:nvSpPr>
        <dsp:cNvPr id="0" name=""/>
        <dsp:cNvSpPr/>
      </dsp:nvSpPr>
      <dsp:spPr>
        <a:xfrm>
          <a:off x="6464616" y="2522456"/>
          <a:ext cx="1210498" cy="12104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F03D4-EF19-4A7E-A7E4-0ACC25B1F110}">
      <dsp:nvSpPr>
        <dsp:cNvPr id="0" name=""/>
        <dsp:cNvSpPr/>
      </dsp:nvSpPr>
      <dsp:spPr>
        <a:xfrm>
          <a:off x="6464616" y="2522456"/>
          <a:ext cx="1210498" cy="12104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5F0EC-0F92-4146-AECB-638F0CED2A93}">
      <dsp:nvSpPr>
        <dsp:cNvPr id="0" name=""/>
        <dsp:cNvSpPr/>
      </dsp:nvSpPr>
      <dsp:spPr>
        <a:xfrm>
          <a:off x="5859367" y="2740346"/>
          <a:ext cx="2420996" cy="7747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E: </a:t>
          </a:r>
          <a:br>
            <a:rPr lang="en-US" sz="1800" kern="1200" dirty="0" smtClean="0">
              <a:latin typeface="Times New Roman"/>
              <a:cs typeface="Times New Roman"/>
            </a:rPr>
          </a:br>
          <a:r>
            <a:rPr lang="en-US" sz="1800" kern="1200" dirty="0" smtClean="0">
              <a:latin typeface="Times New Roman"/>
              <a:cs typeface="Times New Roman"/>
            </a:rPr>
            <a:t>Calculated Eigenvalue / energy</a:t>
          </a:r>
          <a:endParaRPr lang="en-US" sz="1800" kern="1200" dirty="0"/>
        </a:p>
      </dsp:txBody>
      <dsp:txXfrm>
        <a:off x="5859367" y="2740346"/>
        <a:ext cx="2420996" cy="77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2BDE2-28E1-4E27-9007-F5E77A53DFFD}">
      <dsp:nvSpPr>
        <dsp:cNvPr id="0" name=""/>
        <dsp:cNvSpPr/>
      </dsp:nvSpPr>
      <dsp:spPr>
        <a:xfrm>
          <a:off x="4572000" y="677864"/>
          <a:ext cx="3894599" cy="284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54"/>
              </a:lnTo>
              <a:lnTo>
                <a:pt x="3894599" y="142254"/>
              </a:lnTo>
              <a:lnTo>
                <a:pt x="3894599" y="284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AD882-C43D-4A2A-9A87-B1267D2E5783}">
      <dsp:nvSpPr>
        <dsp:cNvPr id="0" name=""/>
        <dsp:cNvSpPr/>
      </dsp:nvSpPr>
      <dsp:spPr>
        <a:xfrm>
          <a:off x="5012310" y="2601681"/>
          <a:ext cx="289046" cy="21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48"/>
              </a:lnTo>
              <a:lnTo>
                <a:pt x="289046" y="2131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EA152-D91B-474F-BBF5-710BACBAFCA2}">
      <dsp:nvSpPr>
        <dsp:cNvPr id="0" name=""/>
        <dsp:cNvSpPr/>
      </dsp:nvSpPr>
      <dsp:spPr>
        <a:xfrm>
          <a:off x="3151884" y="2601681"/>
          <a:ext cx="1860426" cy="213148"/>
        </a:xfrm>
        <a:custGeom>
          <a:avLst/>
          <a:gdLst/>
          <a:ahLst/>
          <a:cxnLst/>
          <a:rect l="0" t="0" r="0" b="0"/>
          <a:pathLst>
            <a:path>
              <a:moveTo>
                <a:pt x="1860426" y="0"/>
              </a:moveTo>
              <a:lnTo>
                <a:pt x="1860426" y="213148"/>
              </a:lnTo>
              <a:lnTo>
                <a:pt x="0" y="2131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45337-31F1-4429-931C-B5F7F3C1B5ED}">
      <dsp:nvSpPr>
        <dsp:cNvPr id="0" name=""/>
        <dsp:cNvSpPr/>
      </dsp:nvSpPr>
      <dsp:spPr>
        <a:xfrm>
          <a:off x="4966590" y="1639773"/>
          <a:ext cx="91440" cy="284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87BCF-AF6E-461E-9DC1-4EC224A6B9D0}">
      <dsp:nvSpPr>
        <dsp:cNvPr id="0" name=""/>
        <dsp:cNvSpPr/>
      </dsp:nvSpPr>
      <dsp:spPr>
        <a:xfrm>
          <a:off x="4572000" y="677864"/>
          <a:ext cx="440310" cy="284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54"/>
              </a:lnTo>
              <a:lnTo>
                <a:pt x="440310" y="142254"/>
              </a:lnTo>
              <a:lnTo>
                <a:pt x="440310" y="284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507CF-0BCD-462B-8BA4-D588C5D41E3D}">
      <dsp:nvSpPr>
        <dsp:cNvPr id="0" name=""/>
        <dsp:cNvSpPr/>
      </dsp:nvSpPr>
      <dsp:spPr>
        <a:xfrm>
          <a:off x="878256" y="1642105"/>
          <a:ext cx="217310" cy="404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107"/>
              </a:lnTo>
              <a:lnTo>
                <a:pt x="217310" y="404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CE136-6E05-488D-B513-D2C65F7BE511}">
      <dsp:nvSpPr>
        <dsp:cNvPr id="0" name=""/>
        <dsp:cNvSpPr/>
      </dsp:nvSpPr>
      <dsp:spPr>
        <a:xfrm>
          <a:off x="878256" y="677864"/>
          <a:ext cx="3693743" cy="286840"/>
        </a:xfrm>
        <a:custGeom>
          <a:avLst/>
          <a:gdLst/>
          <a:ahLst/>
          <a:cxnLst/>
          <a:rect l="0" t="0" r="0" b="0"/>
          <a:pathLst>
            <a:path>
              <a:moveTo>
                <a:pt x="3693743" y="0"/>
              </a:moveTo>
              <a:lnTo>
                <a:pt x="3693743" y="144586"/>
              </a:lnTo>
              <a:lnTo>
                <a:pt x="0" y="144586"/>
              </a:lnTo>
              <a:lnTo>
                <a:pt x="0" y="286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FFD13-9887-41D9-BA26-582A23D2EADA}">
      <dsp:nvSpPr>
        <dsp:cNvPr id="0" name=""/>
        <dsp:cNvSpPr/>
      </dsp:nvSpPr>
      <dsp:spPr>
        <a:xfrm>
          <a:off x="4233299" y="463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BC4EF-D946-4D8F-8DA1-DA4B7BDF46A1}">
      <dsp:nvSpPr>
        <dsp:cNvPr id="0" name=""/>
        <dsp:cNvSpPr/>
      </dsp:nvSpPr>
      <dsp:spPr>
        <a:xfrm>
          <a:off x="4233299" y="463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740D3-C945-4BF4-BB62-89B893F2DEEA}">
      <dsp:nvSpPr>
        <dsp:cNvPr id="0" name=""/>
        <dsp:cNvSpPr/>
      </dsp:nvSpPr>
      <dsp:spPr>
        <a:xfrm>
          <a:off x="3894599" y="122395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System Size</a:t>
          </a:r>
          <a:endParaRPr lang="en-US" sz="1200" kern="1200" dirty="0"/>
        </a:p>
      </dsp:txBody>
      <dsp:txXfrm>
        <a:off x="3894599" y="122395"/>
        <a:ext cx="1354801" cy="433536"/>
      </dsp:txXfrm>
    </dsp:sp>
    <dsp:sp modelId="{40ABC70F-10FA-4089-AD00-D529C78BA1C8}">
      <dsp:nvSpPr>
        <dsp:cNvPr id="0" name=""/>
        <dsp:cNvSpPr/>
      </dsp:nvSpPr>
      <dsp:spPr>
        <a:xfrm>
          <a:off x="539556" y="964704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17E53-64B2-40B5-8DA6-42CE9E018315}">
      <dsp:nvSpPr>
        <dsp:cNvPr id="0" name=""/>
        <dsp:cNvSpPr/>
      </dsp:nvSpPr>
      <dsp:spPr>
        <a:xfrm>
          <a:off x="539556" y="964704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11E2-5EC4-45AC-9CB3-79BA22F0C30D}">
      <dsp:nvSpPr>
        <dsp:cNvPr id="0" name=""/>
        <dsp:cNvSpPr/>
      </dsp:nvSpPr>
      <dsp:spPr>
        <a:xfrm>
          <a:off x="200856" y="1086637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Very big</a:t>
          </a:r>
          <a:br>
            <a:rPr lang="en-US" sz="1200" kern="1200" dirty="0" smtClean="0"/>
          </a:br>
          <a:r>
            <a:rPr lang="en-US" sz="1200" kern="1200" dirty="0" smtClean="0"/>
            <a:t>&gt;250,000 atoms</a:t>
          </a:r>
          <a:endParaRPr lang="en-US" sz="1200" kern="1200" dirty="0"/>
        </a:p>
      </dsp:txBody>
      <dsp:txXfrm>
        <a:off x="200856" y="1086637"/>
        <a:ext cx="1354801" cy="433536"/>
      </dsp:txXfrm>
    </dsp:sp>
    <dsp:sp modelId="{00DBF067-7884-4A25-8DC3-EBFCF3CC5F4D}">
      <dsp:nvSpPr>
        <dsp:cNvPr id="0" name=""/>
        <dsp:cNvSpPr/>
      </dsp:nvSpPr>
      <dsp:spPr>
        <a:xfrm>
          <a:off x="1014278" y="1924281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8E068-3BEE-48E9-99B0-B1D3513489F2}">
      <dsp:nvSpPr>
        <dsp:cNvPr id="0" name=""/>
        <dsp:cNvSpPr/>
      </dsp:nvSpPr>
      <dsp:spPr>
        <a:xfrm>
          <a:off x="1014278" y="1924281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DCA3D-97EE-4750-9AAA-714BF6DF842B}">
      <dsp:nvSpPr>
        <dsp:cNvPr id="0" name=""/>
        <dsp:cNvSpPr/>
      </dsp:nvSpPr>
      <dsp:spPr>
        <a:xfrm>
          <a:off x="675578" y="2046213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Molecular mechanics</a:t>
          </a:r>
          <a:endParaRPr lang="en-US" sz="1200" kern="1200" dirty="0"/>
        </a:p>
      </dsp:txBody>
      <dsp:txXfrm>
        <a:off x="675578" y="2046213"/>
        <a:ext cx="1354801" cy="433536"/>
      </dsp:txXfrm>
    </dsp:sp>
    <dsp:sp modelId="{419951CC-9FBF-43D8-8E33-FE4B8A10F90B}">
      <dsp:nvSpPr>
        <dsp:cNvPr id="0" name=""/>
        <dsp:cNvSpPr/>
      </dsp:nvSpPr>
      <dsp:spPr>
        <a:xfrm>
          <a:off x="4673610" y="962372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EBB12-B9A6-4BCB-BB03-89CD228AA894}">
      <dsp:nvSpPr>
        <dsp:cNvPr id="0" name=""/>
        <dsp:cNvSpPr/>
      </dsp:nvSpPr>
      <dsp:spPr>
        <a:xfrm>
          <a:off x="4673610" y="962372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728F2-BF08-4CB0-80CA-913D74FE5D33}">
      <dsp:nvSpPr>
        <dsp:cNvPr id="0" name=""/>
        <dsp:cNvSpPr/>
      </dsp:nvSpPr>
      <dsp:spPr>
        <a:xfrm>
          <a:off x="4334909" y="1084304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(&lt;250,000 atoms)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Big-Small</a:t>
          </a:r>
          <a:endParaRPr lang="en-US" sz="1200" kern="1200" dirty="0"/>
        </a:p>
      </dsp:txBody>
      <dsp:txXfrm>
        <a:off x="4334909" y="1084304"/>
        <a:ext cx="1354801" cy="433536"/>
      </dsp:txXfrm>
    </dsp:sp>
    <dsp:sp modelId="{034B51BA-9BAE-4800-BDB8-D417010D8A83}">
      <dsp:nvSpPr>
        <dsp:cNvPr id="0" name=""/>
        <dsp:cNvSpPr/>
      </dsp:nvSpPr>
      <dsp:spPr>
        <a:xfrm>
          <a:off x="4673610" y="1924281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F3C4B-4267-4394-8657-E34C5FEA23CD}">
      <dsp:nvSpPr>
        <dsp:cNvPr id="0" name=""/>
        <dsp:cNvSpPr/>
      </dsp:nvSpPr>
      <dsp:spPr>
        <a:xfrm>
          <a:off x="4673610" y="1924281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36A0C-8E35-42EC-9C7E-3F75B7443F2C}">
      <dsp:nvSpPr>
        <dsp:cNvPr id="0" name=""/>
        <dsp:cNvSpPr/>
      </dsp:nvSpPr>
      <dsp:spPr>
        <a:xfrm>
          <a:off x="4334909" y="2046213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Qualitative result/ Short on time?</a:t>
          </a:r>
        </a:p>
      </dsp:txBody>
      <dsp:txXfrm>
        <a:off x="4334909" y="2046213"/>
        <a:ext cx="1354801" cy="433536"/>
      </dsp:txXfrm>
    </dsp:sp>
    <dsp:sp modelId="{42D2081A-66A4-497E-BCEB-3433325B87E8}">
      <dsp:nvSpPr>
        <dsp:cNvPr id="0" name=""/>
        <dsp:cNvSpPr/>
      </dsp:nvSpPr>
      <dsp:spPr>
        <a:xfrm>
          <a:off x="2555771" y="2692897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35220-94BE-41B0-B122-9E6BB76D43C7}">
      <dsp:nvSpPr>
        <dsp:cNvPr id="0" name=""/>
        <dsp:cNvSpPr/>
      </dsp:nvSpPr>
      <dsp:spPr>
        <a:xfrm>
          <a:off x="2555771" y="2692897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5379E-7E24-4D85-A7BC-E5F11A836948}">
      <dsp:nvSpPr>
        <dsp:cNvPr id="0" name=""/>
        <dsp:cNvSpPr/>
      </dsp:nvSpPr>
      <dsp:spPr>
        <a:xfrm>
          <a:off x="2217071" y="2814829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Yes</a:t>
          </a:r>
        </a:p>
      </dsp:txBody>
      <dsp:txXfrm>
        <a:off x="2217071" y="2814829"/>
        <a:ext cx="1354801" cy="433536"/>
      </dsp:txXfrm>
    </dsp:sp>
    <dsp:sp modelId="{ECB05A79-22AB-46B2-979B-0BC5495D2087}">
      <dsp:nvSpPr>
        <dsp:cNvPr id="0" name=""/>
        <dsp:cNvSpPr/>
      </dsp:nvSpPr>
      <dsp:spPr>
        <a:xfrm>
          <a:off x="5220069" y="2692897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44DC9-34DB-4E81-9987-FE13493C0BFA}">
      <dsp:nvSpPr>
        <dsp:cNvPr id="0" name=""/>
        <dsp:cNvSpPr/>
      </dsp:nvSpPr>
      <dsp:spPr>
        <a:xfrm>
          <a:off x="5220069" y="2692897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49FE3-04CA-4A90-9AEA-36296CA1B805}">
      <dsp:nvSpPr>
        <dsp:cNvPr id="0" name=""/>
        <dsp:cNvSpPr/>
      </dsp:nvSpPr>
      <dsp:spPr>
        <a:xfrm>
          <a:off x="4881368" y="2814829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</a:t>
          </a:r>
        </a:p>
      </dsp:txBody>
      <dsp:txXfrm>
        <a:off x="4881368" y="2814829"/>
        <a:ext cx="1354801" cy="433536"/>
      </dsp:txXfrm>
    </dsp:sp>
    <dsp:sp modelId="{DFE36CB3-5902-4898-8B19-F713C8DA058A}">
      <dsp:nvSpPr>
        <dsp:cNvPr id="0" name=""/>
        <dsp:cNvSpPr/>
      </dsp:nvSpPr>
      <dsp:spPr>
        <a:xfrm>
          <a:off x="8127899" y="962372"/>
          <a:ext cx="677400" cy="67740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FECB0-D013-4DFF-BBAA-B6803377F703}">
      <dsp:nvSpPr>
        <dsp:cNvPr id="0" name=""/>
        <dsp:cNvSpPr/>
      </dsp:nvSpPr>
      <dsp:spPr>
        <a:xfrm>
          <a:off x="8127899" y="962372"/>
          <a:ext cx="677400" cy="67740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4FB43-CA20-4FC6-AA05-F1CC64EC5786}">
      <dsp:nvSpPr>
        <dsp:cNvPr id="0" name=""/>
        <dsp:cNvSpPr/>
      </dsp:nvSpPr>
      <dsp:spPr>
        <a:xfrm>
          <a:off x="7789198" y="1084304"/>
          <a:ext cx="1354801" cy="433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Small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&lt;12 atoms</a:t>
          </a:r>
          <a:endParaRPr lang="en-US" sz="1200" kern="1200" dirty="0"/>
        </a:p>
      </dsp:txBody>
      <dsp:txXfrm>
        <a:off x="7789198" y="1084304"/>
        <a:ext cx="1354801" cy="433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5353D-5B8A-4B50-91E8-49ED525F440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7631-8378-4A16-AFA7-9C45D225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7631-8378-4A16-AFA7-9C45D225F2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286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45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995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0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04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880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980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93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91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471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579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555F-EA99-4D89-A84F-6DD4DB62354F}" type="datetimeFigureOut">
              <a:rPr lang="en-MY" smtClean="0"/>
              <a:t>30/9/2015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407E-BA03-4C53-81A1-C10DC47C73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380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gaussian.com/g_tech/g_ur/m_basis_sets.htm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d-aai.com/index.php/ced-vehicle-crash-group-overview/vcg-simulations-a-animations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file:///C:\26%20BACKUP%20DROPBOX\DFT%20TALK\DEM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DEMO/Z%20MATRIX%204%20OPT%20PARAMETER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ussian.com/g_tech/g_ur/k_scrf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Inorganic_Chemistry/Descriptive_Chemistry/Main_Group_Elements/Group_14:_The_Carbon_Family" TargetMode="External"/><Relationship Id="rId2" Type="http://schemas.openxmlformats.org/officeDocument/2006/relationships/hyperlink" Target="http://www.ptab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c.gsw.edu/faculty/speavy/spclass/chemistry/ions.ht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://www.crystallography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DEMO/CdSe%20DFT%20paper.PDF" TargetMode="External"/><Relationship Id="rId7" Type="http://schemas.openxmlformats.org/officeDocument/2006/relationships/image" Target="../media/image63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5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biology.info/Visser-Rolinski.html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hyperlink" Target="DEMO/BULK%20CdSe%20DIAMAGNET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hyperlink" Target="LIGAND%20QD/QD%20Ligand%20Z%20matrix.docx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DEMO/magic%20size%20pap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DEMO/PEMBETULAN%20BASIS%20SET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-initio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Density</a:t>
            </a:r>
            <a:r>
              <a:rPr lang="en-US" dirty="0" smtClean="0">
                <a:solidFill>
                  <a:srgbClr val="FF0000"/>
                </a:solidFill>
              </a:rPr>
              <a:t> Functional </a:t>
            </a:r>
            <a:r>
              <a:rPr lang="en-US" dirty="0" smtClean="0"/>
              <a:t>Theory</a:t>
            </a:r>
            <a:r>
              <a:rPr lang="en-US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from quantum dots to solar cell</a:t>
            </a:r>
            <a:endParaRPr lang="en-MY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68688"/>
            <a:ext cx="7992888" cy="189661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Saifful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Kamaluddin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Muzakir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ID: 01009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019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276 3844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skmuzakir@yahoo.com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www.facebook.com/Saifful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Kamaluddin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set &amp; Functional (</a:t>
            </a:r>
            <a:r>
              <a:rPr lang="en-US" dirty="0"/>
              <a:t>m</a:t>
            </a:r>
            <a:r>
              <a:rPr lang="en-US" dirty="0" smtClean="0"/>
              <a:t>odel)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8499" y="1636158"/>
            <a:ext cx="295232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Basis set:</a:t>
            </a:r>
          </a:p>
          <a:p>
            <a:pPr lvl="0" algn="ctr"/>
            <a:r>
              <a:rPr lang="en-US" sz="2400" dirty="0">
                <a:sym typeface="Wingdings" pitchFamily="2" charset="2"/>
              </a:rPr>
              <a:t>Set of </a:t>
            </a:r>
            <a:r>
              <a:rPr lang="en-US" sz="2400" dirty="0" err="1">
                <a:sym typeface="Wingdings" pitchFamily="2" charset="2"/>
              </a:rPr>
              <a:t>wavefunction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l-GR" sz="2400" dirty="0" smtClean="0">
                <a:latin typeface="Times New Roman"/>
                <a:cs typeface="Times New Roman"/>
              </a:rPr>
              <a:t>ψ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283968" y="3717032"/>
            <a:ext cx="2952328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Functional:</a:t>
            </a:r>
          </a:p>
          <a:p>
            <a:pPr lvl="0" algn="ctr"/>
            <a:r>
              <a:rPr lang="en-US" sz="2400" dirty="0" smtClean="0"/>
              <a:t>System modeling, H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283968" y="1656983"/>
            <a:ext cx="2952328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Shape of each atom’s orbitals (AOs)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48499" y="3573016"/>
            <a:ext cx="2952328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Calculations </a:t>
            </a:r>
            <a:r>
              <a:rPr lang="en-US" sz="2400" dirty="0" smtClean="0">
                <a:solidFill>
                  <a:schemeClr val="tx1"/>
                </a:solidFill>
              </a:rPr>
              <a:t>with approximations &amp; corrections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499" y="5445224"/>
            <a:ext cx="295232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AutoNum type="arabicPeriod"/>
            </a:pPr>
            <a:r>
              <a:rPr lang="en-US" sz="2400" dirty="0" smtClean="0"/>
              <a:t>Molecular Orbitals (MOs)</a:t>
            </a:r>
          </a:p>
          <a:p>
            <a:pPr marL="457200" lvl="0" indent="-457200">
              <a:buAutoNum type="arabicPeriod"/>
            </a:pPr>
            <a:r>
              <a:rPr lang="en-US" sz="2400" dirty="0" smtClean="0"/>
              <a:t>Energy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00827" y="2392242"/>
            <a:ext cx="7831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0827" y="4290199"/>
            <a:ext cx="7831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580112" y="3169151"/>
            <a:ext cx="504056" cy="54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691680" y="4941168"/>
            <a:ext cx="504056" cy="54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60232" y="6300028"/>
            <a:ext cx="23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(Errol G. </a:t>
            </a:r>
            <a:r>
              <a:rPr lang="en-US" dirty="0" err="1">
                <a:sym typeface="Wingdings" pitchFamily="2" charset="2"/>
              </a:rPr>
              <a:t>Lewars</a:t>
            </a:r>
            <a:r>
              <a:rPr lang="en-US" dirty="0">
                <a:sym typeface="Wingdings" pitchFamily="2" charset="2"/>
              </a:rPr>
              <a:t>, 2011)</a:t>
            </a:r>
            <a:endParaRPr lang="en-MY" dirty="0"/>
          </a:p>
        </p:txBody>
      </p:sp>
      <p:sp>
        <p:nvSpPr>
          <p:cNvPr id="13" name="Rectangle 12"/>
          <p:cNvSpPr/>
          <p:nvPr/>
        </p:nvSpPr>
        <p:spPr>
          <a:xfrm>
            <a:off x="4788024" y="5949280"/>
            <a:ext cx="416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(Warren J. </a:t>
            </a:r>
            <a:r>
              <a:rPr lang="en-US" dirty="0" err="1" smtClean="0">
                <a:sym typeface="Wingdings" pitchFamily="2" charset="2"/>
              </a:rPr>
              <a:t>Hehre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Wavefunction</a:t>
            </a:r>
            <a:r>
              <a:rPr lang="en-US" dirty="0" smtClean="0">
                <a:sym typeface="Wingdings" pitchFamily="2" charset="2"/>
              </a:rPr>
              <a:t> Inc. 1996)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725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functional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3898"/>
              </p:ext>
            </p:extLst>
          </p:nvPr>
        </p:nvGraphicFramePr>
        <p:xfrm>
          <a:off x="0" y="1340768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660232" y="5013176"/>
            <a:ext cx="57606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RHF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60232" y="4509120"/>
            <a:ext cx="57606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</a:t>
            </a:r>
            <a:r>
              <a:rPr lang="en-US" sz="1200" dirty="0" smtClean="0">
                <a:solidFill>
                  <a:schemeClr val="tx1"/>
                </a:solidFill>
              </a:rPr>
              <a:t>HF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24328" y="4365104"/>
            <a:ext cx="129614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Same orbital spatial functions for all electrons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24328" y="5013176"/>
            <a:ext cx="12961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Different functions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408810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ons, excited state…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52320" y="538424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aired e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 species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652120" y="4689140"/>
            <a:ext cx="0" cy="157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004048" y="4869160"/>
            <a:ext cx="115212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Ab</a:t>
            </a:r>
            <a:r>
              <a:rPr lang="en-US" sz="1200" dirty="0" smtClean="0">
                <a:solidFill>
                  <a:schemeClr val="tx1"/>
                </a:solidFill>
              </a:rPr>
              <a:t> initio: HF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4048" y="5877272"/>
            <a:ext cx="115212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DFT: B3LYP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endCxn id="7" idx="3"/>
          </p:cNvCxnSpPr>
          <p:nvPr/>
        </p:nvCxnSpPr>
        <p:spPr>
          <a:xfrm flipH="1">
            <a:off x="6156176" y="4689140"/>
            <a:ext cx="504056" cy="3960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1"/>
            <a:endCxn id="7" idx="3"/>
          </p:cNvCxnSpPr>
          <p:nvPr/>
        </p:nvCxnSpPr>
        <p:spPr>
          <a:xfrm flipH="1" flipV="1">
            <a:off x="6156176" y="5085184"/>
            <a:ext cx="504056" cy="108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1"/>
          </p:cNvCxnSpPr>
          <p:nvPr/>
        </p:nvCxnSpPr>
        <p:spPr>
          <a:xfrm flipH="1">
            <a:off x="7236296" y="5193196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236296" y="4725144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 flipV="1">
            <a:off x="5868144" y="2996952"/>
            <a:ext cx="2592288" cy="1872208"/>
          </a:xfrm>
          <a:prstGeom prst="bentConnector3">
            <a:avLst>
              <a:gd name="adj1" fmla="val 9591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691680" y="3717032"/>
            <a:ext cx="936104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39552" y="5085184"/>
            <a:ext cx="129614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Semi empirical  (G09 W)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79512" y="5949280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PM3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336068" y="5949280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ZINDO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411760" y="5949280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Etc..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endCxn id="47" idx="0"/>
          </p:cNvCxnSpPr>
          <p:nvPr/>
        </p:nvCxnSpPr>
        <p:spPr>
          <a:xfrm flipH="1">
            <a:off x="1187624" y="4365104"/>
            <a:ext cx="144016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11560" y="5787262"/>
            <a:ext cx="2196244" cy="18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150628" y="5661264"/>
            <a:ext cx="0" cy="14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11560" y="5813664"/>
            <a:ext cx="0" cy="14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691680" y="5805264"/>
            <a:ext cx="0" cy="14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771800" y="5805264"/>
            <a:ext cx="0" cy="14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660232" y="6268988"/>
            <a:ext cx="2304256" cy="47238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There other models not listed. Here are the most common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220072" y="1412776"/>
            <a:ext cx="3744416" cy="47238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DISCLAIMER: The accuracy of results also heavily depends on the basis set used!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211960" y="4653136"/>
            <a:ext cx="756084" cy="21331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Accuracy Increases</a:t>
            </a:r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0" y="3021544"/>
            <a:ext cx="756084" cy="21331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Accuracy Increases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6512" y="6269831"/>
            <a:ext cx="61921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MORE FUNCTIONAL DETAILS: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http</a:t>
            </a:r>
            <a:r>
              <a:rPr lang="en-US" sz="1600" dirty="0"/>
              <a:t>://www.gaussian.com/g_tech/g_ur/k_dft.htm</a:t>
            </a:r>
          </a:p>
        </p:txBody>
      </p:sp>
    </p:spTree>
    <p:extLst>
      <p:ext uri="{BB962C8B-B14F-4D97-AF65-F5344CB8AC3E}">
        <p14:creationId xmlns:p14="http://schemas.microsoft.com/office/powerpoint/2010/main" val="25912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 of basis 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74" y="1124744"/>
            <a:ext cx="3579130" cy="57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6052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http://www.gaussian.com/g_tech/g_ur/m_basis_sets.htm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" y="3501008"/>
            <a:ext cx="5525955" cy="29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62880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CdSe</a:t>
            </a:r>
            <a:endParaRPr lang="en-US" sz="5400" dirty="0"/>
          </a:p>
        </p:txBody>
      </p:sp>
      <p:sp>
        <p:nvSpPr>
          <p:cNvPr id="8" name="Multiply 7"/>
          <p:cNvSpPr/>
          <p:nvPr/>
        </p:nvSpPr>
        <p:spPr>
          <a:xfrm>
            <a:off x="6156176" y="184486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/>
          <p:cNvSpPr/>
          <p:nvPr/>
        </p:nvSpPr>
        <p:spPr>
          <a:xfrm>
            <a:off x="3419872" y="4869200"/>
            <a:ext cx="360000" cy="360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572000" y="4581168"/>
            <a:ext cx="360000" cy="360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179552" y="3645024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5188696" y="4815008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179552" y="3645024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4860032" y="4293136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156216" y="213289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ame 25"/>
          <p:cNvSpPr/>
          <p:nvPr/>
        </p:nvSpPr>
        <p:spPr>
          <a:xfrm>
            <a:off x="179552" y="3645024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5192730" y="3933136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6156176" y="234888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6156176" y="256490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34"/>
          <p:cNvSpPr/>
          <p:nvPr/>
        </p:nvSpPr>
        <p:spPr>
          <a:xfrm>
            <a:off x="179552" y="3645064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5148064" y="4509120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6156176" y="285297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6156176" y="306900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6156176" y="335703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6156176" y="357305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6228184" y="378904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6228184" y="407711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ame 43"/>
          <p:cNvSpPr/>
          <p:nvPr/>
        </p:nvSpPr>
        <p:spPr>
          <a:xfrm>
            <a:off x="179552" y="3645024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ame 44"/>
          <p:cNvSpPr/>
          <p:nvPr/>
        </p:nvSpPr>
        <p:spPr>
          <a:xfrm>
            <a:off x="467544" y="5157232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ame 45"/>
          <p:cNvSpPr/>
          <p:nvPr/>
        </p:nvSpPr>
        <p:spPr>
          <a:xfrm>
            <a:off x="179552" y="3644744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ame 46"/>
          <p:cNvSpPr/>
          <p:nvPr/>
        </p:nvSpPr>
        <p:spPr>
          <a:xfrm>
            <a:off x="179512" y="3969040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ame 47"/>
          <p:cNvSpPr/>
          <p:nvPr/>
        </p:nvSpPr>
        <p:spPr>
          <a:xfrm>
            <a:off x="467544" y="5157232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/>
          <p:cNvSpPr/>
          <p:nvPr/>
        </p:nvSpPr>
        <p:spPr>
          <a:xfrm>
            <a:off x="179512" y="3645024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/>
          <p:cNvSpPr/>
          <p:nvPr/>
        </p:nvSpPr>
        <p:spPr>
          <a:xfrm>
            <a:off x="3707904" y="3969040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ame 50"/>
          <p:cNvSpPr/>
          <p:nvPr/>
        </p:nvSpPr>
        <p:spPr>
          <a:xfrm>
            <a:off x="5195806" y="3933136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Multiply 51"/>
          <p:cNvSpPr/>
          <p:nvPr/>
        </p:nvSpPr>
        <p:spPr>
          <a:xfrm>
            <a:off x="6176300" y="508522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6156176" y="5301208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6156176" y="558928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6156176" y="580530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6156176" y="6021288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6308576" y="630936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ame 57"/>
          <p:cNvSpPr/>
          <p:nvPr/>
        </p:nvSpPr>
        <p:spPr>
          <a:xfrm>
            <a:off x="3707904" y="4253248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rame 58"/>
          <p:cNvSpPr/>
          <p:nvPr/>
        </p:nvSpPr>
        <p:spPr>
          <a:xfrm>
            <a:off x="5192730" y="4253248"/>
            <a:ext cx="360000" cy="3600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Multiply 59"/>
          <p:cNvSpPr/>
          <p:nvPr/>
        </p:nvSpPr>
        <p:spPr>
          <a:xfrm>
            <a:off x="6300192" y="652538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32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set choices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664" y="1700808"/>
            <a:ext cx="2736304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Narrow down choices: </a:t>
            </a:r>
          </a:p>
          <a:p>
            <a:pPr algn="ctr"/>
            <a:r>
              <a:rPr lang="en-US" dirty="0" smtClean="0"/>
              <a:t>by limitation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7664" y="2852936"/>
            <a:ext cx="2736304" cy="792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Literature review: </a:t>
            </a:r>
            <a:br>
              <a:rPr lang="en-US" dirty="0" smtClean="0"/>
            </a:br>
            <a:r>
              <a:rPr lang="en-US" dirty="0" smtClean="0"/>
              <a:t>Any previous theoretical work?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528" y="4077072"/>
            <a:ext cx="237626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same basis set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2915816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31840" y="4077072"/>
            <a:ext cx="237626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all short-listed basis sets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31840" y="5251152"/>
            <a:ext cx="237626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Simulate results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84168" y="5251152"/>
            <a:ext cx="2808312" cy="914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Comparison with previous experimental work. Any published work?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84168" y="4019624"/>
            <a:ext cx="280831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Realistic molecular/cluster model</a:t>
            </a:r>
            <a:endParaRPr lang="en-US" dirty="0"/>
          </a:p>
        </p:txBody>
      </p:sp>
      <p:cxnSp>
        <p:nvCxnSpPr>
          <p:cNvPr id="16" name="Elbow Connector 15"/>
          <p:cNvCxnSpPr>
            <a:stCxn id="5" idx="2"/>
            <a:endCxn id="6" idx="0"/>
          </p:cNvCxnSpPr>
          <p:nvPr/>
        </p:nvCxnSpPr>
        <p:spPr>
          <a:xfrm rot="5400000">
            <a:off x="1997714" y="3158970"/>
            <a:ext cx="432048" cy="14041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5" idx="2"/>
            <a:endCxn id="10" idx="0"/>
          </p:cNvCxnSpPr>
          <p:nvPr/>
        </p:nvCxnSpPr>
        <p:spPr>
          <a:xfrm rot="16200000" flipH="1">
            <a:off x="3401870" y="3158970"/>
            <a:ext cx="432048" cy="14041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11" idx="0"/>
          </p:cNvCxnSpPr>
          <p:nvPr/>
        </p:nvCxnSpPr>
        <p:spPr>
          <a:xfrm>
            <a:off x="4319972" y="4797152"/>
            <a:ext cx="0" cy="4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>
            <a:off x="5508104" y="561119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14" idx="2"/>
          </p:cNvCxnSpPr>
          <p:nvPr/>
        </p:nvCxnSpPr>
        <p:spPr>
          <a:xfrm flipV="1">
            <a:off x="7488324" y="4739704"/>
            <a:ext cx="0" cy="511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84168" y="2924944"/>
            <a:ext cx="280831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 own experimental results</a:t>
            </a:r>
            <a:endParaRPr lang="en-US" dirty="0"/>
          </a:p>
        </p:txBody>
      </p:sp>
      <p:cxnSp>
        <p:nvCxnSpPr>
          <p:cNvPr id="27" name="Elbow Connector 26"/>
          <p:cNvCxnSpPr>
            <a:stCxn id="12" idx="0"/>
            <a:endCxn id="25" idx="1"/>
          </p:cNvCxnSpPr>
          <p:nvPr/>
        </p:nvCxnSpPr>
        <p:spPr>
          <a:xfrm rot="16200000" flipV="1">
            <a:off x="5803162" y="3565990"/>
            <a:ext cx="1966168" cy="1404156"/>
          </a:xfrm>
          <a:prstGeom prst="bentConnector4">
            <a:avLst>
              <a:gd name="adj1" fmla="val 13069"/>
              <a:gd name="adj2" fmla="val 11628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0"/>
          </p:cNvCxnSpPr>
          <p:nvPr/>
        </p:nvCxnSpPr>
        <p:spPr>
          <a:xfrm flipH="1">
            <a:off x="7488324" y="3654400"/>
            <a:ext cx="1972" cy="36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6" idx="2"/>
            <a:endCxn id="11" idx="1"/>
          </p:cNvCxnSpPr>
          <p:nvPr/>
        </p:nvCxnSpPr>
        <p:spPr>
          <a:xfrm rot="16200000" flipH="1">
            <a:off x="1914730" y="4394082"/>
            <a:ext cx="814040" cy="16201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71600" y="3779748"/>
            <a:ext cx="156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01970" y="3779748"/>
            <a:ext cx="156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43434" y="4797152"/>
            <a:ext cx="156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52120" y="2924944"/>
            <a:ext cx="156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8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asis set accuracy:</a:t>
            </a:r>
            <a:br>
              <a:rPr lang="en-US" dirty="0" smtClean="0"/>
            </a:br>
            <a:r>
              <a:rPr lang="en-US" sz="3600" dirty="0" smtClean="0"/>
              <a:t>comparison with experimental data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292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3093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basis </a:t>
            </a:r>
            <a:r>
              <a:rPr lang="en-US" dirty="0"/>
              <a:t>set: </a:t>
            </a:r>
            <a:r>
              <a:rPr lang="en-US" dirty="0">
                <a:hlinkClick r:id="rId7"/>
              </a:rPr>
              <a:t>http://www.gaussian.com/g_tech/g_ur/m_basis_sets.htm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54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Quantum dot solar cell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907704" y="508518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A. Electron injections: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it </a:t>
            </a:r>
            <a:r>
              <a:rPr lang="en-US" sz="2000" b="1" dirty="0" smtClean="0"/>
              <a:t>POSSIBLE</a:t>
            </a:r>
            <a:r>
              <a:rPr lang="en-US" sz="2000" dirty="0" smtClean="0"/>
              <a:t> &amp; </a:t>
            </a:r>
            <a:r>
              <a:rPr lang="en-US" sz="2000" b="1" dirty="0" smtClean="0"/>
              <a:t>EFFICIENT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3474261" y="4869160"/>
            <a:ext cx="5562235" cy="2016224"/>
            <a:chOff x="2970205" y="4869160"/>
            <a:chExt cx="5562235" cy="2016224"/>
          </a:xfrm>
        </p:grpSpPr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2970205" y="5805384"/>
              <a:ext cx="3546011" cy="1080000"/>
              <a:chOff x="4253961" y="5229200"/>
              <a:chExt cx="1182135" cy="36004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076056" y="522920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QD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253961" y="5265214"/>
                <a:ext cx="822095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Sun 70"/>
            <p:cNvSpPr/>
            <p:nvPr/>
          </p:nvSpPr>
          <p:spPr>
            <a:xfrm>
              <a:off x="7236296" y="5301208"/>
              <a:ext cx="1296144" cy="1224136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616176" y="4869160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73" name="Curved Up Arrow 72"/>
            <p:cNvSpPr/>
            <p:nvPr/>
          </p:nvSpPr>
          <p:spPr>
            <a:xfrm rot="9468952">
              <a:off x="4357201" y="5156557"/>
              <a:ext cx="1149747" cy="435572"/>
            </a:xfrm>
            <a:prstGeom prst="curvedUpArrow">
              <a:avLst>
                <a:gd name="adj1" fmla="val 25000"/>
                <a:gd name="adj2" fmla="val 50000"/>
                <a:gd name="adj3" fmla="val 256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5616116" y="5459590"/>
              <a:ext cx="6120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175956" y="5805264"/>
              <a:ext cx="6120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/>
            <p:nvPr/>
          </p:nvCxnSpPr>
          <p:spPr>
            <a:xfrm rot="10800000" flipV="1">
              <a:off x="6516216" y="5805384"/>
              <a:ext cx="504056" cy="296471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/>
            <p:nvPr/>
          </p:nvCxnSpPr>
          <p:spPr>
            <a:xfrm rot="10800000" flipV="1">
              <a:off x="6516217" y="5957784"/>
              <a:ext cx="504056" cy="296471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10800000" flipV="1">
              <a:off x="6516217" y="6156864"/>
              <a:ext cx="504056" cy="296471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616116" y="6021288"/>
              <a:ext cx="61206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043608" y="1340768"/>
            <a:ext cx="7008813" cy="3681700"/>
            <a:chOff x="1043608" y="1340768"/>
            <a:chExt cx="7008813" cy="3681700"/>
          </a:xfrm>
        </p:grpSpPr>
        <p:grpSp>
          <p:nvGrpSpPr>
            <p:cNvPr id="67" name="Group 66"/>
            <p:cNvGrpSpPr/>
            <p:nvPr/>
          </p:nvGrpSpPr>
          <p:grpSpPr>
            <a:xfrm>
              <a:off x="1547664" y="1340768"/>
              <a:ext cx="5760640" cy="3240360"/>
              <a:chOff x="539552" y="1556792"/>
              <a:chExt cx="5760640" cy="324036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115616" y="1556792"/>
                <a:ext cx="5184576" cy="324036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39552" y="1556792"/>
                <a:ext cx="576064" cy="3240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Working electrode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275856" y="1844824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339752" y="1880838"/>
                <a:ext cx="936104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rot="874929">
                <a:off x="3452355" y="2237347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483768" y="2273362"/>
                <a:ext cx="936104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987824" y="2962298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27239" y="2996952"/>
                <a:ext cx="936104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419872" y="3713985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466148" y="3749999"/>
                <a:ext cx="936104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258236" y="3284984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322132" y="3327152"/>
                <a:ext cx="936104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275856" y="2636912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339752" y="2672926"/>
                <a:ext cx="936104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258236" y="411922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322132" y="4155234"/>
                <a:ext cx="936104" cy="28801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Ligand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51920" y="183553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Quantum dot</a:t>
                </a:r>
                <a:endParaRPr lang="en-US" dirty="0"/>
              </a:p>
            </p:txBody>
          </p:sp>
          <p:cxnSp>
            <p:nvCxnSpPr>
              <p:cNvPr id="61" name="Straight Arrow Connector 60"/>
              <p:cNvCxnSpPr>
                <a:stCxn id="57" idx="1"/>
                <a:endCxn id="20" idx="6"/>
              </p:cNvCxnSpPr>
              <p:nvPr/>
            </p:nvCxnSpPr>
            <p:spPr>
              <a:xfrm flipH="1">
                <a:off x="3635896" y="2020198"/>
                <a:ext cx="216024" cy="46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1115616" y="2420808"/>
                <a:ext cx="720000" cy="14731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15616" y="1700808"/>
                <a:ext cx="1440000" cy="14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TiO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115616" y="3140808"/>
                <a:ext cx="1440000" cy="14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TiO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707904" y="439614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Electrolyte</a:t>
                </a:r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796136" y="1556792"/>
                <a:ext cx="504056" cy="3240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Counter electrode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5" name="Elbow Connector 84"/>
            <p:cNvCxnSpPr>
              <a:stCxn id="4" idx="1"/>
              <a:endCxn id="63" idx="3"/>
            </p:cNvCxnSpPr>
            <p:nvPr/>
          </p:nvCxnSpPr>
          <p:spPr>
            <a:xfrm rot="10800000" flipH="1">
              <a:off x="1547664" y="2960948"/>
              <a:ext cx="5760640" cy="12700"/>
            </a:xfrm>
            <a:prstGeom prst="bentConnector5">
              <a:avLst>
                <a:gd name="adj1" fmla="val -3968"/>
                <a:gd name="adj2" fmla="val -14014110"/>
                <a:gd name="adj3" fmla="val 103968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043608" y="285293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995936" y="465313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88324" y="43558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548365" y="29091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43608" y="437680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92" name="Down Arrow 91"/>
            <p:cNvSpPr/>
            <p:nvPr/>
          </p:nvSpPr>
          <p:spPr>
            <a:xfrm>
              <a:off x="1043608" y="3242816"/>
              <a:ext cx="216024" cy="33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Down Arrow 92"/>
            <p:cNvSpPr/>
            <p:nvPr/>
          </p:nvSpPr>
          <p:spPr>
            <a:xfrm rot="16200000">
              <a:off x="4462513" y="4740064"/>
              <a:ext cx="216024" cy="33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Down Arrow 93"/>
            <p:cNvSpPr/>
            <p:nvPr/>
          </p:nvSpPr>
          <p:spPr>
            <a:xfrm rot="10800000">
              <a:off x="7668344" y="3284984"/>
              <a:ext cx="216024" cy="33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-49205" y="6105490"/>
            <a:ext cx="354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B. Ligand-QD adsorption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it </a:t>
            </a:r>
            <a:r>
              <a:rPr lang="en-US" sz="2000" b="1" dirty="0" smtClean="0"/>
              <a:t>POSSIBLE</a:t>
            </a:r>
            <a:r>
              <a:rPr lang="en-US" sz="2000" dirty="0" smtClean="0"/>
              <a:t> &amp; </a:t>
            </a:r>
            <a:r>
              <a:rPr lang="en-US" sz="2000" b="1" dirty="0" smtClean="0"/>
              <a:t>HOW STRONG?</a:t>
            </a:r>
            <a:endParaRPr lang="en-US" sz="20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4680012" y="6165304"/>
            <a:ext cx="612068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simulation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1760" y="2132856"/>
            <a:ext cx="172819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 optimization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1760" y="3068960"/>
            <a:ext cx="172819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Frequency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4005064"/>
            <a:ext cx="172819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760" y="4941168"/>
            <a:ext cx="172819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 population simulation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5877272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calculation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3275856" y="278092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5856" y="3717032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5856" y="465313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5856" y="5589240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520" y="2132856"/>
            <a:ext cx="172819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3"/>
            <a:endCxn id="6" idx="1"/>
          </p:cNvCxnSpPr>
          <p:nvPr/>
        </p:nvCxnSpPr>
        <p:spPr>
          <a:xfrm>
            <a:off x="1979712" y="245689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 Diagonal Corner Rectangle 18"/>
          <p:cNvSpPr/>
          <p:nvPr/>
        </p:nvSpPr>
        <p:spPr>
          <a:xfrm>
            <a:off x="4572000" y="2132856"/>
            <a:ext cx="4392488" cy="648072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Optimization of: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Bond length, Angle and Dihedral angle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39952" y="249289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Diagonal Corner Rectangle 20"/>
          <p:cNvSpPr/>
          <p:nvPr/>
        </p:nvSpPr>
        <p:spPr>
          <a:xfrm>
            <a:off x="4572000" y="3068960"/>
            <a:ext cx="4392488" cy="648072"/>
          </a:xfrm>
          <a:prstGeom prst="round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Positive vibrational frequency: A realistic molecular/cluster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4572000" y="4005064"/>
            <a:ext cx="4392488" cy="648072"/>
          </a:xfrm>
          <a:prstGeom prst="round2Diag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Energy: Ground state &amp; excited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4572000" y="4941168"/>
            <a:ext cx="4392488" cy="648072"/>
          </a:xfrm>
          <a:prstGeom prst="round2Diag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 of excited and ground state’s electron density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4572000" y="5877272"/>
            <a:ext cx="4392488" cy="648072"/>
          </a:xfrm>
          <a:prstGeom prst="round2Diag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Size of modeled molecule/cluster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39952" y="34290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39952" y="436510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39952" y="530120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39952" y="623731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520" y="2996952"/>
            <a:ext cx="172819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estimated parameters (to be optimized)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9" idx="0"/>
            <a:endCxn id="16" idx="2"/>
          </p:cNvCxnSpPr>
          <p:nvPr/>
        </p:nvCxnSpPr>
        <p:spPr>
          <a:xfrm flipV="1">
            <a:off x="1115616" y="278092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411760" y="1340768"/>
            <a:ext cx="17281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4572000" y="1340768"/>
            <a:ext cx="4392488" cy="504056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 rot="5400000">
            <a:off x="3095836" y="1785245"/>
            <a:ext cx="360040" cy="4680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iped Right Arrow 33"/>
          <p:cNvSpPr/>
          <p:nvPr/>
        </p:nvSpPr>
        <p:spPr>
          <a:xfrm rot="5400000">
            <a:off x="6588224" y="1757625"/>
            <a:ext cx="360040" cy="4680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Molecules (i.e., ligand molecules)</a:t>
            </a:r>
          </a:p>
          <a:p>
            <a:pPr lvl="1"/>
            <a:r>
              <a:rPr lang="en-US" dirty="0" smtClean="0"/>
              <a:t>Quasi-Crystals (Quantum dots semiconductor)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Drawing Tools:</a:t>
            </a:r>
          </a:p>
          <a:p>
            <a:pPr lvl="1"/>
            <a:r>
              <a:rPr lang="en-US" dirty="0" err="1" smtClean="0"/>
              <a:t>ChemDraw</a:t>
            </a:r>
            <a:endParaRPr lang="en-US" dirty="0" smtClean="0"/>
          </a:p>
          <a:p>
            <a:pPr lvl="1"/>
            <a:r>
              <a:rPr lang="en-US" dirty="0" smtClean="0"/>
              <a:t>Chem3D</a:t>
            </a:r>
          </a:p>
          <a:p>
            <a:pPr lvl="1"/>
            <a:r>
              <a:rPr lang="en-US" dirty="0" err="1" smtClean="0"/>
              <a:t>Gaussview</a:t>
            </a:r>
            <a:endParaRPr lang="en-US" dirty="0" smtClean="0"/>
          </a:p>
          <a:p>
            <a:pPr lvl="1"/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Ab</a:t>
            </a:r>
            <a:r>
              <a:rPr lang="en-US" dirty="0" smtClean="0"/>
              <a:t> initio DFT Tool: </a:t>
            </a:r>
            <a:r>
              <a:rPr lang="en-US" dirty="0"/>
              <a:t>Gaussian 09W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400" dirty="0"/>
              <a:t>Input: Ligand molecule</a:t>
            </a:r>
            <a:endParaRPr lang="en-US" sz="5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What is a molecule?</a:t>
            </a:r>
          </a:p>
          <a:p>
            <a:pPr marL="0" indent="0" algn="ctr">
              <a:buNone/>
            </a:pPr>
            <a:r>
              <a:rPr lang="en-MY" sz="2400" dirty="0"/>
              <a:t>A </a:t>
            </a:r>
            <a:r>
              <a:rPr lang="en-MY" sz="2400" dirty="0">
                <a:solidFill>
                  <a:srgbClr val="FF0000"/>
                </a:solidFill>
              </a:rPr>
              <a:t>group</a:t>
            </a:r>
            <a:r>
              <a:rPr lang="en-MY" sz="2400" dirty="0"/>
              <a:t> of </a:t>
            </a:r>
            <a:r>
              <a:rPr lang="en-MY" sz="2400" dirty="0">
                <a:solidFill>
                  <a:srgbClr val="FF0000"/>
                </a:solidFill>
              </a:rPr>
              <a:t>atoms</a:t>
            </a:r>
            <a:r>
              <a:rPr lang="en-MY" sz="2400" dirty="0"/>
              <a:t> </a:t>
            </a:r>
            <a:r>
              <a:rPr lang="en-MY" sz="2400" dirty="0">
                <a:solidFill>
                  <a:srgbClr val="FF0000"/>
                </a:solidFill>
              </a:rPr>
              <a:t>bonded</a:t>
            </a:r>
            <a:r>
              <a:rPr lang="en-MY" sz="2400" dirty="0"/>
              <a:t> together, representing the </a:t>
            </a:r>
            <a:r>
              <a:rPr lang="en-MY" sz="2400" dirty="0">
                <a:solidFill>
                  <a:srgbClr val="FF0000"/>
                </a:solidFill>
              </a:rPr>
              <a:t>smallest</a:t>
            </a:r>
            <a:r>
              <a:rPr lang="en-MY" sz="2400" dirty="0"/>
              <a:t> </a:t>
            </a:r>
            <a:r>
              <a:rPr lang="en-MY" sz="2400" dirty="0">
                <a:solidFill>
                  <a:srgbClr val="FF0000"/>
                </a:solidFill>
              </a:rPr>
              <a:t>fundamental unit </a:t>
            </a:r>
            <a:r>
              <a:rPr lang="en-MY" sz="2400" dirty="0"/>
              <a:t>of a </a:t>
            </a:r>
            <a:r>
              <a:rPr lang="en-MY" sz="2400" dirty="0">
                <a:solidFill>
                  <a:srgbClr val="FF0000"/>
                </a:solidFill>
              </a:rPr>
              <a:t>chemical compound</a:t>
            </a:r>
            <a:r>
              <a:rPr lang="en-MY" sz="2400" dirty="0"/>
              <a:t> that </a:t>
            </a:r>
            <a:r>
              <a:rPr lang="en-MY" sz="2400" dirty="0">
                <a:solidFill>
                  <a:srgbClr val="FF0000"/>
                </a:solidFill>
              </a:rPr>
              <a:t>can take part </a:t>
            </a:r>
            <a:r>
              <a:rPr lang="en-MY" sz="2400" dirty="0"/>
              <a:t>in a chemical reaction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 single molecule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represents</a:t>
            </a:r>
            <a:r>
              <a:rPr lang="en-US" dirty="0" smtClean="0"/>
              <a:t> a system consists of ten/hundreds/thousands/millions/</a:t>
            </a:r>
            <a:r>
              <a:rPr lang="en-US" dirty="0" smtClean="0">
                <a:solidFill>
                  <a:srgbClr val="FF0000"/>
                </a:solidFill>
              </a:rPr>
              <a:t>billions</a:t>
            </a:r>
            <a:r>
              <a:rPr lang="en-US" dirty="0" smtClean="0"/>
              <a:t> of them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78904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mienne" pitchFamily="82" charset="0"/>
              </a:rPr>
              <a:t>Merriam-Webster Dictionary</a:t>
            </a:r>
            <a:endParaRPr lang="en-US" sz="2800" dirty="0"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" y="4005384"/>
            <a:ext cx="4238181" cy="28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39" y="3285384"/>
            <a:ext cx="4864865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Step 1: Draw molecule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" y="1196752"/>
            <a:ext cx="5258128" cy="1800000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246329" y="1052736"/>
            <a:ext cx="3798279" cy="2161786"/>
            <a:chOff x="231688" y="3921536"/>
            <a:chExt cx="4844368" cy="2757165"/>
          </a:xfrm>
        </p:grpSpPr>
        <p:grpSp>
          <p:nvGrpSpPr>
            <p:cNvPr id="26" name="Group 25"/>
            <p:cNvGrpSpPr/>
            <p:nvPr/>
          </p:nvGrpSpPr>
          <p:grpSpPr>
            <a:xfrm>
              <a:off x="611560" y="4221088"/>
              <a:ext cx="2952328" cy="2160240"/>
              <a:chOff x="611560" y="4221088"/>
              <a:chExt cx="2952328" cy="216024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1187624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619672" y="4941168"/>
                <a:ext cx="9361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87624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2555776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555776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915816" y="5589240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2915816" y="5733256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11560" y="5589240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611560" y="5733256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187624" y="422108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31688" y="3921536"/>
              <a:ext cx="4844368" cy="2757165"/>
              <a:chOff x="231688" y="3921536"/>
              <a:chExt cx="4844368" cy="275716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11760" y="630002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OH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50086" y="6309369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HO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63888" y="54452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1688" y="54452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39996" y="392153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HS</a:t>
                </a:r>
                <a:endParaRPr lang="en-US" dirty="0"/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177">
            <a:off x="4561374" y="1831284"/>
            <a:ext cx="1698669" cy="90206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04048" y="3861048"/>
            <a:ext cx="3744416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861827" y="3210255"/>
            <a:ext cx="1523875" cy="809239"/>
          </a:xfrm>
          <a:prstGeom prst="rect">
            <a:avLst/>
          </a:prstGeom>
        </p:spPr>
      </p:pic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742273" y="4005064"/>
            <a:ext cx="3798279" cy="2161786"/>
            <a:chOff x="231688" y="3921536"/>
            <a:chExt cx="4844368" cy="2757165"/>
          </a:xfrm>
        </p:grpSpPr>
        <p:grpSp>
          <p:nvGrpSpPr>
            <p:cNvPr id="39" name="Group 38"/>
            <p:cNvGrpSpPr/>
            <p:nvPr/>
          </p:nvGrpSpPr>
          <p:grpSpPr>
            <a:xfrm>
              <a:off x="611560" y="4221088"/>
              <a:ext cx="2952328" cy="2160240"/>
              <a:chOff x="611560" y="4221088"/>
              <a:chExt cx="2952328" cy="216024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1187624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1619672" y="4941168"/>
                <a:ext cx="9361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87624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2555776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555776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915816" y="5589240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2915816" y="5733256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611560" y="5589240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611560" y="5733256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1187624" y="422108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31688" y="3921536"/>
              <a:ext cx="4844368" cy="2757165"/>
              <a:chOff x="231688" y="3921536"/>
              <a:chExt cx="4844368" cy="275716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411760" y="630002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OH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50086" y="6309369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HO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63888" y="54452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1688" y="54452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39996" y="392153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HS</a:t>
                </a:r>
                <a:endParaRPr lang="en-US" dirty="0"/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4572000" y="6237312"/>
            <a:ext cx="338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All, Grab &amp; Drag 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009" flipH="1">
            <a:off x="3196792" y="6008065"/>
            <a:ext cx="1523875" cy="80923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644008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Draw using </a:t>
            </a:r>
            <a:r>
              <a:rPr lang="en-US" b="1" dirty="0" err="1" smtClean="0">
                <a:solidFill>
                  <a:srgbClr val="FF0000"/>
                </a:solidFill>
              </a:rPr>
              <a:t>Chemdraw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87159" y="6372036"/>
            <a:ext cx="338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Chemdraw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3D &amp; release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496" y="4725144"/>
            <a:ext cx="338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Save As *.mol2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05344"/>
            <a:ext cx="2030000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          </a:t>
            </a:r>
            <a:r>
              <a:rPr lang="en-US" dirty="0" err="1" smtClean="0"/>
              <a:t>vs</a:t>
            </a:r>
            <a:r>
              <a:rPr lang="en-US" dirty="0" smtClean="0"/>
              <a:t>         animation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265641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7" y="2204744"/>
            <a:ext cx="1004469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04" y="1268760"/>
            <a:ext cx="1797600" cy="252000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4068144" y="1268760"/>
            <a:ext cx="1800000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14" name="Left-Right Arrow 13"/>
          <p:cNvSpPr/>
          <p:nvPr/>
        </p:nvSpPr>
        <p:spPr>
          <a:xfrm>
            <a:off x="4068144" y="2204864"/>
            <a:ext cx="1800000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Fundamental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4068144" y="3140968"/>
            <a:ext cx="1800000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4068144" y="4077072"/>
            <a:ext cx="1800000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Calculation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4068144" y="5013176"/>
            <a:ext cx="1800000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Realistic</a:t>
            </a: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4068144" y="5949280"/>
            <a:ext cx="1800000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Usage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417" y="3789280"/>
            <a:ext cx="4682323" cy="21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9" y="5418000"/>
            <a:ext cx="2430573" cy="1440000"/>
          </a:xfrm>
          <a:prstGeom prst="rect">
            <a:avLst/>
          </a:prstGeom>
        </p:spPr>
      </p:pic>
      <p:sp>
        <p:nvSpPr>
          <p:cNvPr id="21" name="Rectangle 20">
            <a:hlinkClick r:id="rId8"/>
          </p:cNvPr>
          <p:cNvSpPr/>
          <p:nvPr/>
        </p:nvSpPr>
        <p:spPr>
          <a:xfrm>
            <a:off x="395536" y="6525344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Investigative Technologies Inc.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99792" y="1408130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32410" y="1412776"/>
            <a:ext cx="83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nown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99792" y="2204864"/>
            <a:ext cx="10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Scientific </a:t>
            </a:r>
            <a:endParaRPr lang="en-US" dirty="0" smtClean="0"/>
          </a:p>
          <a:p>
            <a:r>
              <a:rPr lang="en-US" dirty="0" smtClean="0"/>
              <a:t>based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868144" y="2339588"/>
            <a:ext cx="183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Fiction/imaginary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99792" y="3140968"/>
            <a:ext cx="1476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Fundamental </a:t>
            </a:r>
          </a:p>
          <a:p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68144" y="3140968"/>
            <a:ext cx="1206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Script/</a:t>
            </a:r>
          </a:p>
          <a:p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99792" y="4211796"/>
            <a:ext cx="1357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Complicated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78360" y="4077072"/>
            <a:ext cx="1125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Simple or </a:t>
            </a:r>
          </a:p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99792" y="5013176"/>
            <a:ext cx="1568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Eq.’s accuracy </a:t>
            </a:r>
          </a:p>
          <a:p>
            <a:r>
              <a:rPr lang="en-US" dirty="0" smtClean="0"/>
              <a:t>dependency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8144" y="5013176"/>
            <a:ext cx="134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Script’s </a:t>
            </a:r>
          </a:p>
          <a:p>
            <a:r>
              <a:rPr lang="en-US" dirty="0" smtClean="0"/>
              <a:t>dependency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87440" y="5949280"/>
            <a:ext cx="89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Predict 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906053" y="5949280"/>
            <a:ext cx="808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Tell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Step 2: Labeling molecule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6" y="3258000"/>
            <a:ext cx="3401835" cy="3600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8520" y="1340768"/>
            <a:ext cx="4118183" cy="3600000"/>
            <a:chOff x="4788024" y="1835732"/>
            <a:chExt cx="4118183" cy="360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835732"/>
              <a:ext cx="4118183" cy="3600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60031" y="2186080"/>
              <a:ext cx="4046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Open *.mol2 file using </a:t>
              </a:r>
              <a:b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en-US" b="1" dirty="0" err="1" smtClean="0">
                  <a:solidFill>
                    <a:schemeClr val="bg1">
                      <a:lumMod val="95000"/>
                    </a:schemeClr>
                  </a:solidFill>
                </a:rPr>
                <a:t>Gaussview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 5.0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496" y="4149080"/>
            <a:ext cx="404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1. Right click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2. Select “View”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808312" cy="3548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596">
            <a:off x="5226723" y="3076010"/>
            <a:ext cx="1698669" cy="90206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283968" y="3933056"/>
            <a:ext cx="1368152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15816" y="3915054"/>
            <a:ext cx="1368152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Step 3: Rearrange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“edit” – “Atom list”</a:t>
            </a:r>
          </a:p>
          <a:p>
            <a:r>
              <a:rPr lang="en-US" dirty="0" smtClean="0"/>
              <a:t>A new interface appears: showing labels. Rearrange the numbers in a nice flow.</a:t>
            </a:r>
          </a:p>
          <a:p>
            <a:endParaRPr lang="en-US" dirty="0" smtClean="0"/>
          </a:p>
        </p:txBody>
      </p:sp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768188" y="5157192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&amp; After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99" y="3213376"/>
            <a:ext cx="4096297" cy="36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4088" y="3933056"/>
            <a:ext cx="3672407" cy="27363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381284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Computer generated Z-Matrix: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Pro: </a:t>
            </a:r>
            <a:r>
              <a:rPr lang="en-US" dirty="0" smtClean="0"/>
              <a:t>Can be straight away use as simulation input.</a:t>
            </a:r>
            <a:br>
              <a:rPr lang="en-US" dirty="0" smtClean="0"/>
            </a:br>
            <a:r>
              <a:rPr lang="en-US" b="1" dirty="0" smtClean="0"/>
              <a:t>Con: </a:t>
            </a:r>
            <a:r>
              <a:rPr lang="en-US" dirty="0" smtClean="0"/>
              <a:t>Tested &amp; may cause longer simulation time.</a:t>
            </a:r>
            <a:br>
              <a:rPr lang="en-US" dirty="0" smtClean="0"/>
            </a:br>
            <a:r>
              <a:rPr lang="en-US" b="1" dirty="0" smtClean="0"/>
              <a:t>Solution: </a:t>
            </a:r>
            <a:r>
              <a:rPr lang="en-US" dirty="0" smtClean="0"/>
              <a:t>Spend time building our own Z-Matrix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4008" y="4413012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Step 4: Building z-matrix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Define all atoms using: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Bond length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Angle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Dihedral angle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/>
              <a:t>1H </a:t>
            </a:r>
            <a:r>
              <a:rPr lang="en-US" dirty="0" smtClean="0"/>
              <a:t>need no definition: starts from here</a:t>
            </a:r>
          </a:p>
          <a:p>
            <a:r>
              <a:rPr lang="en-US" b="1" dirty="0" smtClean="0"/>
              <a:t>2O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</a:t>
            </a:r>
            <a:r>
              <a:rPr lang="en-US" b="1" dirty="0" smtClean="0"/>
              <a:t>1H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A BOND</a:t>
            </a:r>
          </a:p>
          <a:p>
            <a:r>
              <a:rPr lang="en-US" b="1" dirty="0" smtClean="0"/>
              <a:t>3C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 smtClean="0"/>
              <a:t> to </a:t>
            </a:r>
            <a:r>
              <a:rPr lang="en-US" b="1" dirty="0" smtClean="0"/>
              <a:t>2O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A BOND</a:t>
            </a:r>
          </a:p>
          <a:p>
            <a:pPr marL="0" indent="0">
              <a:buNone/>
            </a:pPr>
            <a:r>
              <a:rPr lang="en-US" dirty="0" smtClean="0"/>
              <a:t>          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bent from </a:t>
            </a:r>
            <a:r>
              <a:rPr lang="en-US" b="1" dirty="0" smtClean="0"/>
              <a:t>1H </a:t>
            </a:r>
            <a:r>
              <a:rPr lang="en-US" dirty="0" smtClean="0"/>
              <a:t>by AN </a:t>
            </a:r>
            <a:r>
              <a:rPr lang="en-US" b="1" dirty="0" smtClean="0">
                <a:solidFill>
                  <a:srgbClr val="7030A0"/>
                </a:solidFill>
              </a:rPr>
              <a:t>ANGLE</a:t>
            </a:r>
          </a:p>
          <a:p>
            <a:r>
              <a:rPr lang="en-US" b="1" dirty="0" smtClean="0"/>
              <a:t>4O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 smtClean="0"/>
              <a:t> to </a:t>
            </a:r>
            <a:r>
              <a:rPr lang="en-US" b="1" dirty="0" smtClean="0"/>
              <a:t>3C </a:t>
            </a:r>
            <a:r>
              <a:rPr lang="en-US" dirty="0" smtClean="0"/>
              <a:t>by </a:t>
            </a:r>
            <a:r>
              <a:rPr lang="en-US" b="1" dirty="0">
                <a:solidFill>
                  <a:srgbClr val="FF0000"/>
                </a:solidFill>
              </a:rPr>
              <a:t>A BOND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bent from </a:t>
            </a:r>
            <a:r>
              <a:rPr lang="en-US" b="1" dirty="0" smtClean="0"/>
              <a:t>2O</a:t>
            </a:r>
            <a:r>
              <a:rPr lang="en-US" dirty="0" smtClean="0"/>
              <a:t> by </a:t>
            </a:r>
            <a:r>
              <a:rPr lang="en-US" dirty="0"/>
              <a:t>AN </a:t>
            </a:r>
            <a:r>
              <a:rPr lang="en-US" b="1" dirty="0">
                <a:solidFill>
                  <a:srgbClr val="7030A0"/>
                </a:solidFill>
              </a:rPr>
              <a:t>ANGLE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twisted from </a:t>
            </a:r>
            <a:r>
              <a:rPr lang="en-US" b="1" dirty="0" smtClean="0"/>
              <a:t>1H </a:t>
            </a:r>
            <a:r>
              <a:rPr lang="en-US" dirty="0" smtClean="0"/>
              <a:t>by a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DIHEDRAL ANGLE</a:t>
            </a:r>
          </a:p>
          <a:p>
            <a:r>
              <a:rPr lang="en-US" b="1" dirty="0" smtClean="0"/>
              <a:t>5C </a:t>
            </a:r>
            <a:r>
              <a:rPr lang="en-US" dirty="0" smtClean="0"/>
              <a:t>is…next slide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15" y="1485184"/>
            <a:ext cx="3541881" cy="388803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Input Step </a:t>
            </a:r>
            <a:r>
              <a:rPr lang="en-US" dirty="0" smtClean="0"/>
              <a:t>5: Defining bond, angle </a:t>
            </a:r>
            <a:br>
              <a:rPr lang="en-US" dirty="0" smtClean="0"/>
            </a:br>
            <a:r>
              <a:rPr lang="en-US" dirty="0" smtClean="0"/>
              <a:t>&amp; dihedral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152"/>
            <a:ext cx="8229600" cy="56608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5C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 smtClean="0"/>
              <a:t> to       by a </a:t>
            </a:r>
            <a:r>
              <a:rPr lang="en-US" dirty="0" smtClean="0">
                <a:solidFill>
                  <a:srgbClr val="FF0000"/>
                </a:solidFill>
              </a:rPr>
              <a:t>bond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is </a:t>
            </a:r>
            <a:r>
              <a:rPr lang="en-US" dirty="0" smtClean="0">
                <a:solidFill>
                  <a:srgbClr val="0070C0"/>
                </a:solidFill>
              </a:rPr>
              <a:t>bent</a:t>
            </a:r>
            <a:r>
              <a:rPr lang="en-US" dirty="0" smtClean="0"/>
              <a:t> from       by an </a:t>
            </a:r>
            <a:r>
              <a:rPr lang="en-US" dirty="0" smtClean="0">
                <a:solidFill>
                  <a:srgbClr val="7030A0"/>
                </a:solidFill>
              </a:rPr>
              <a:t>angle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is </a:t>
            </a:r>
            <a:r>
              <a:rPr lang="en-US" dirty="0" smtClean="0">
                <a:solidFill>
                  <a:srgbClr val="C00000"/>
                </a:solidFill>
              </a:rPr>
              <a:t>twisted</a:t>
            </a:r>
            <a:r>
              <a:rPr lang="en-US" dirty="0" smtClean="0"/>
              <a:t> from        by a </a:t>
            </a:r>
            <a:r>
              <a:rPr lang="en-US" dirty="0" smtClean="0">
                <a:solidFill>
                  <a:srgbClr val="00B050"/>
                </a:solidFill>
              </a:rPr>
              <a:t>dihedral angle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4796752"/>
            <a:ext cx="504056" cy="4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5301208"/>
            <a:ext cx="504056" cy="4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95936" y="5876872"/>
            <a:ext cx="504056" cy="4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197152"/>
            <a:ext cx="3279492" cy="3600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444208" y="2708920"/>
            <a:ext cx="703641" cy="14401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95936" y="4796752"/>
            <a:ext cx="504056" cy="4324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9872" y="5301208"/>
            <a:ext cx="504056" cy="4324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16215" y="2852936"/>
            <a:ext cx="2" cy="7920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95936" y="5876872"/>
            <a:ext cx="504056" cy="4324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4895664">
            <a:off x="6024226" y="2462764"/>
            <a:ext cx="903749" cy="780344"/>
          </a:xfrm>
          <a:prstGeom prst="arc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940152" y="3501008"/>
            <a:ext cx="576064" cy="14401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928137" y="2492896"/>
            <a:ext cx="740207" cy="75597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84168" y="2673024"/>
            <a:ext cx="740207" cy="755976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32168" y="3357016"/>
            <a:ext cx="252000" cy="252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36049" y="3321096"/>
            <a:ext cx="596191" cy="61196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07504" y="1340768"/>
            <a:ext cx="2268224" cy="1512168"/>
            <a:chOff x="3131840" y="1340768"/>
            <a:chExt cx="2268224" cy="1512168"/>
          </a:xfrm>
        </p:grpSpPr>
        <p:sp>
          <p:nvSpPr>
            <p:cNvPr id="39" name="Oval 38"/>
            <p:cNvSpPr/>
            <p:nvPr/>
          </p:nvSpPr>
          <p:spPr>
            <a:xfrm>
              <a:off x="3815888" y="1520896"/>
              <a:ext cx="740207" cy="7559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3C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31840" y="2204888"/>
              <a:ext cx="576064" cy="576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1H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4448138" y="1664696"/>
              <a:ext cx="411894" cy="18012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659857" y="1340768"/>
              <a:ext cx="740207" cy="7559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5C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3584042" y="2492896"/>
              <a:ext cx="627890" cy="1805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867769" y="2168968"/>
              <a:ext cx="688326" cy="68396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2O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496" y="1124744"/>
            <a:ext cx="5256584" cy="3599600"/>
            <a:chOff x="35496" y="1124744"/>
            <a:chExt cx="5256584" cy="35996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5496" y="2996952"/>
              <a:ext cx="5256584" cy="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83768" y="1124744"/>
              <a:ext cx="0" cy="359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483768" y="1197152"/>
              <a:ext cx="2664296" cy="18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07504" y="3068960"/>
            <a:ext cx="2268224" cy="1224112"/>
            <a:chOff x="107504" y="3068960"/>
            <a:chExt cx="2268224" cy="1224112"/>
          </a:xfrm>
        </p:grpSpPr>
        <p:cxnSp>
          <p:nvCxnSpPr>
            <p:cNvPr id="68" name="Straight Connector 67"/>
            <p:cNvCxnSpPr/>
            <p:nvPr/>
          </p:nvCxnSpPr>
          <p:spPr>
            <a:xfrm flipH="1">
              <a:off x="1423802" y="3573016"/>
              <a:ext cx="483902" cy="3611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55576" y="3212976"/>
              <a:ext cx="740207" cy="7559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3C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107504" y="3717032"/>
              <a:ext cx="576064" cy="576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1H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827584" y="3284984"/>
              <a:ext cx="642203" cy="64804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2O</a:t>
              </a: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635521" y="3068960"/>
              <a:ext cx="740207" cy="7559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5C</a:t>
              </a:r>
              <a:endParaRPr lang="en-US" dirty="0"/>
            </a:p>
          </p:txBody>
        </p:sp>
        <p:cxnSp>
          <p:nvCxnSpPr>
            <p:cNvPr id="69" name="Straight Connector 68"/>
            <p:cNvCxnSpPr>
              <a:stCxn id="66" idx="3"/>
            </p:cNvCxnSpPr>
            <p:nvPr/>
          </p:nvCxnSpPr>
          <p:spPr>
            <a:xfrm flipH="1">
              <a:off x="559706" y="3838128"/>
              <a:ext cx="361926" cy="22502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987824" y="3068960"/>
            <a:ext cx="1656184" cy="1224112"/>
            <a:chOff x="2987824" y="3068960"/>
            <a:chExt cx="1656184" cy="1224112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3613858" y="3573016"/>
              <a:ext cx="382078" cy="484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3903801" y="3212976"/>
              <a:ext cx="740207" cy="7559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3C</a:t>
              </a:r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903801" y="3068960"/>
              <a:ext cx="740207" cy="7559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5C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059832" y="3717032"/>
              <a:ext cx="576064" cy="576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1H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987824" y="3249088"/>
              <a:ext cx="688326" cy="68396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2O</a:t>
              </a:r>
              <a:endParaRPr lang="en-US" dirty="0"/>
            </a:p>
          </p:txBody>
        </p:sp>
      </p:grpSp>
      <p:sp>
        <p:nvSpPr>
          <p:cNvPr id="81" name="Curved Up Arrow 80"/>
          <p:cNvSpPr/>
          <p:nvPr/>
        </p:nvSpPr>
        <p:spPr>
          <a:xfrm rot="20202008">
            <a:off x="959704" y="3883127"/>
            <a:ext cx="914064" cy="3600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loud 44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19" grpId="0" animBg="1"/>
      <p:bldP spid="19" grpId="1" animBg="1"/>
      <p:bldP spid="33" grpId="0" animBg="1"/>
      <p:bldP spid="34" grpId="0" animBg="1"/>
      <p:bldP spid="35" grpId="0" animBg="1"/>
      <p:bldP spid="36" grpId="0" animBg="1"/>
      <p:bldP spid="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Step 6: Z-matrix, the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762872" cy="254887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1H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2O </a:t>
            </a:r>
            <a:r>
              <a:rPr lang="en-US" sz="1800" dirty="0" smtClean="0"/>
              <a:t>is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to </a:t>
            </a:r>
            <a:r>
              <a:rPr lang="en-US" sz="1800" b="1" dirty="0" smtClean="0"/>
              <a:t>1H </a:t>
            </a:r>
            <a:r>
              <a:rPr lang="en-US" sz="1800" dirty="0" smtClean="0"/>
              <a:t>by </a:t>
            </a:r>
            <a:r>
              <a:rPr lang="en-US" sz="1800" b="1" dirty="0" smtClean="0">
                <a:solidFill>
                  <a:srgbClr val="FF0000"/>
                </a:solidFill>
              </a:rPr>
              <a:t>A BOND</a:t>
            </a:r>
          </a:p>
          <a:p>
            <a:pPr marL="0" indent="0">
              <a:buNone/>
            </a:pPr>
            <a:r>
              <a:rPr lang="en-US" sz="1800" b="1" dirty="0" smtClean="0"/>
              <a:t>3C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sz="1800" dirty="0"/>
              <a:t> to </a:t>
            </a:r>
            <a:r>
              <a:rPr lang="en-US" sz="1800" b="1" dirty="0"/>
              <a:t>2O </a:t>
            </a:r>
            <a:r>
              <a:rPr lang="en-US" sz="1800" dirty="0"/>
              <a:t>by </a:t>
            </a:r>
            <a:r>
              <a:rPr lang="en-US" sz="1800" b="1" dirty="0">
                <a:solidFill>
                  <a:srgbClr val="FF0000"/>
                </a:solidFill>
              </a:rPr>
              <a:t>A BOND</a:t>
            </a:r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bent from </a:t>
            </a:r>
            <a:r>
              <a:rPr lang="en-US" sz="1800" b="1" dirty="0"/>
              <a:t>1H </a:t>
            </a:r>
            <a:r>
              <a:rPr lang="en-US" sz="1800" dirty="0"/>
              <a:t>by AN </a:t>
            </a:r>
            <a:r>
              <a:rPr lang="en-US" sz="1800" b="1" dirty="0">
                <a:solidFill>
                  <a:srgbClr val="7030A0"/>
                </a:solidFill>
              </a:rPr>
              <a:t>ANGLE</a:t>
            </a:r>
          </a:p>
          <a:p>
            <a:pPr marL="0" indent="0">
              <a:buNone/>
            </a:pPr>
            <a:r>
              <a:rPr lang="en-US" sz="1800" b="1" dirty="0"/>
              <a:t>4O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sz="1800" dirty="0"/>
              <a:t> to </a:t>
            </a:r>
            <a:r>
              <a:rPr lang="en-US" sz="1800" b="1" dirty="0"/>
              <a:t>3C </a:t>
            </a:r>
            <a:r>
              <a:rPr lang="en-US" sz="1800" dirty="0"/>
              <a:t>by </a:t>
            </a:r>
            <a:r>
              <a:rPr lang="en-US" sz="1800" b="1" dirty="0">
                <a:solidFill>
                  <a:srgbClr val="FF0000"/>
                </a:solidFill>
              </a:rPr>
              <a:t>A BOND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bent from </a:t>
            </a:r>
            <a:r>
              <a:rPr lang="en-US" sz="1800" b="1" dirty="0"/>
              <a:t>2O</a:t>
            </a:r>
            <a:r>
              <a:rPr lang="en-US" sz="1800" dirty="0"/>
              <a:t> by AN </a:t>
            </a:r>
            <a:r>
              <a:rPr lang="en-US" sz="1800" b="1" dirty="0">
                <a:solidFill>
                  <a:srgbClr val="7030A0"/>
                </a:solidFill>
              </a:rPr>
              <a:t>ANGLE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twisted from </a:t>
            </a:r>
            <a:r>
              <a:rPr lang="en-US" sz="1800" b="1" dirty="0"/>
              <a:t>1H </a:t>
            </a:r>
            <a:r>
              <a:rPr lang="en-US" sz="1800" dirty="0"/>
              <a:t>by a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DIHEDRAL ANGLE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4088" y="1412776"/>
            <a:ext cx="2242592" cy="25488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H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/>
              <a:t>O</a:t>
            </a:r>
            <a:r>
              <a:rPr lang="en-US" sz="1800" b="1" dirty="0" smtClean="0"/>
              <a:t> 1 </a:t>
            </a:r>
            <a:r>
              <a:rPr lang="en-US" sz="1800" b="1" dirty="0">
                <a:solidFill>
                  <a:srgbClr val="FF0000"/>
                </a:solidFill>
              </a:rPr>
              <a:t>B</a:t>
            </a:r>
            <a:r>
              <a:rPr lang="en-US" sz="1800" b="1" dirty="0" smtClean="0">
                <a:solidFill>
                  <a:srgbClr val="FF0000"/>
                </a:solidFill>
              </a:rPr>
              <a:t>1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C 2 </a:t>
            </a:r>
            <a:r>
              <a:rPr lang="en-US" sz="1800" b="1" dirty="0" smtClean="0">
                <a:solidFill>
                  <a:srgbClr val="FF0000"/>
                </a:solidFill>
              </a:rPr>
              <a:t>B2 </a:t>
            </a:r>
            <a:r>
              <a:rPr lang="en-US" sz="1800" b="1" dirty="0" smtClean="0"/>
              <a:t>1 </a:t>
            </a:r>
            <a:r>
              <a:rPr lang="en-US" sz="1800" b="1" dirty="0" smtClean="0">
                <a:solidFill>
                  <a:srgbClr val="7030A0"/>
                </a:solidFill>
              </a:rPr>
              <a:t>A1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/>
              <a:t>O</a:t>
            </a:r>
            <a:r>
              <a:rPr lang="en-US" sz="1800" dirty="0" smtClean="0"/>
              <a:t> </a:t>
            </a:r>
            <a:r>
              <a:rPr lang="en-US" sz="1800" b="1" dirty="0" smtClean="0"/>
              <a:t>3 </a:t>
            </a:r>
            <a:r>
              <a:rPr lang="en-US" sz="1800" b="1" dirty="0" smtClean="0">
                <a:solidFill>
                  <a:srgbClr val="FF0000"/>
                </a:solidFill>
              </a:rPr>
              <a:t>B3 </a:t>
            </a:r>
            <a:r>
              <a:rPr lang="en-US" sz="1800" b="1" dirty="0" smtClean="0"/>
              <a:t>2 </a:t>
            </a:r>
            <a:r>
              <a:rPr lang="en-US" sz="1800" b="1" dirty="0" smtClean="0">
                <a:solidFill>
                  <a:srgbClr val="7030A0"/>
                </a:solidFill>
              </a:rPr>
              <a:t>A2</a:t>
            </a:r>
            <a:r>
              <a:rPr lang="en-US" sz="1800" b="1" dirty="0" smtClean="0"/>
              <a:t> 1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D1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364088" y="148478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4088" y="1772816"/>
            <a:ext cx="86409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4088" y="2132856"/>
            <a:ext cx="144016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64088" y="2492896"/>
            <a:ext cx="20882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572000" y="2850716"/>
            <a:ext cx="432048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3563888" y="2132855"/>
            <a:ext cx="432048" cy="560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63888" y="285663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>
            <a:off x="3995936" y="2412960"/>
            <a:ext cx="1368152" cy="7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1"/>
            <a:endCxn id="9" idx="1"/>
          </p:cNvCxnSpPr>
          <p:nvPr/>
        </p:nvCxnSpPr>
        <p:spPr>
          <a:xfrm rot="10800000" flipH="1">
            <a:off x="5004048" y="2636912"/>
            <a:ext cx="360040" cy="609848"/>
          </a:xfrm>
          <a:prstGeom prst="bentConnector3">
            <a:avLst>
              <a:gd name="adj1" fmla="val 140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63888" y="191683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1560" y="1628800"/>
            <a:ext cx="4752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528" y="414908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description of an atom must be:</a:t>
            </a:r>
          </a:p>
          <a:p>
            <a:pPr marL="342900" indent="-342900">
              <a:buAutoNum type="arabicPeriod"/>
            </a:pPr>
            <a:r>
              <a:rPr lang="en-US" dirty="0" smtClean="0"/>
              <a:t>In 1 LINE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line is meant for 1 atom’s description ONLY</a:t>
            </a:r>
          </a:p>
          <a:p>
            <a:pPr marL="342900" indent="-342900">
              <a:buAutoNum type="arabicPeriod"/>
            </a:pPr>
            <a:r>
              <a:rPr lang="en-US" dirty="0" smtClean="0"/>
              <a:t>May use any symbol for bond, angle and dihedral</a:t>
            </a:r>
          </a:p>
          <a:p>
            <a:pPr marL="342900" indent="-342900">
              <a:buAutoNum type="arabicPeriod"/>
            </a:pPr>
            <a:r>
              <a:rPr lang="en-US" dirty="0" smtClean="0"/>
              <a:t>B1, B2, A1…D1….must be </a:t>
            </a:r>
            <a:r>
              <a:rPr lang="en-US" b="1" dirty="0" smtClean="0"/>
              <a:t>stated as simulation parameters</a:t>
            </a:r>
            <a:r>
              <a:rPr lang="en-US" dirty="0" smtClean="0"/>
              <a:t> and the value will be optimized </a:t>
            </a:r>
            <a:r>
              <a:rPr lang="en-US" b="1" dirty="0" smtClean="0"/>
              <a:t>OR</a:t>
            </a:r>
            <a:r>
              <a:rPr lang="en-US" dirty="0" smtClean="0"/>
              <a:t> as </a:t>
            </a:r>
            <a:r>
              <a:rPr lang="en-US" b="1" dirty="0" smtClean="0"/>
              <a:t>CONSTANT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. stated in DECIMAL POINT as </a:t>
            </a:r>
            <a:r>
              <a:rPr lang="en-US" b="1" dirty="0" smtClean="0"/>
              <a:t>INDICATION</a:t>
            </a:r>
            <a:r>
              <a:rPr lang="en-US" dirty="0" smtClean="0"/>
              <a:t> of </a:t>
            </a:r>
            <a:r>
              <a:rPr lang="en-US" b="1" dirty="0" smtClean="0"/>
              <a:t>CONSTANT</a:t>
            </a:r>
            <a:r>
              <a:rPr lang="en-US" dirty="0" smtClean="0"/>
              <a:t>, i.e., </a:t>
            </a:r>
            <a:r>
              <a:rPr lang="en-US" b="1" dirty="0" smtClean="0"/>
              <a:t>1.546</a:t>
            </a:r>
          </a:p>
          <a:p>
            <a:r>
              <a:rPr lang="en-US" dirty="0"/>
              <a:t> </a:t>
            </a:r>
            <a:r>
              <a:rPr lang="en-US" dirty="0" smtClean="0"/>
              <a:t>      ii. </a:t>
            </a:r>
            <a:r>
              <a:rPr lang="en-US" dirty="0"/>
              <a:t>s</a:t>
            </a:r>
            <a:r>
              <a:rPr lang="en-US" dirty="0" smtClean="0"/>
              <a:t>tated in the form of </a:t>
            </a:r>
            <a:r>
              <a:rPr lang="en-US" b="1" dirty="0" smtClean="0"/>
              <a:t>1.</a:t>
            </a:r>
            <a:r>
              <a:rPr lang="en-US" dirty="0" smtClean="0"/>
              <a:t> ONLY as </a:t>
            </a:r>
            <a:r>
              <a:rPr lang="en-US" b="1" dirty="0" smtClean="0"/>
              <a:t>INDICATION</a:t>
            </a:r>
            <a:r>
              <a:rPr lang="en-US" dirty="0" smtClean="0"/>
              <a:t> of </a:t>
            </a:r>
            <a:r>
              <a:rPr lang="en-US" b="1" dirty="0" smtClean="0"/>
              <a:t>TO BE OPTIMIZED</a:t>
            </a:r>
          </a:p>
          <a:p>
            <a:r>
              <a:rPr lang="en-US" b="1" dirty="0" smtClean="0"/>
              <a:t>      (Will show the full format later)</a:t>
            </a:r>
          </a:p>
          <a:p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Step 7: Estimating bond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</a:t>
            </a:r>
          </a:p>
          <a:p>
            <a:pPr marL="0" indent="0">
              <a:buNone/>
            </a:pPr>
            <a:r>
              <a:rPr lang="en-US" b="1" dirty="0"/>
              <a:t>O </a:t>
            </a:r>
            <a:r>
              <a:rPr lang="en-US" b="1" dirty="0" smtClean="0"/>
              <a:t>1 </a:t>
            </a:r>
            <a:r>
              <a:rPr lang="en-US" b="1" dirty="0">
                <a:solidFill>
                  <a:srgbClr val="FF0000"/>
                </a:solidFill>
              </a:rPr>
              <a:t>B1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B2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B3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A2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4" y="4297984"/>
            <a:ext cx="3816424" cy="78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197152"/>
            <a:ext cx="3279492" cy="360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940152" y="3573016"/>
            <a:ext cx="432048" cy="144016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00" y="4338000"/>
            <a:ext cx="4987500" cy="2520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228184" y="5917831"/>
            <a:ext cx="792088" cy="359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5201905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If we want to: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(a) Make it as </a:t>
            </a:r>
            <a:r>
              <a:rPr lang="en-US" sz="2000" b="1" dirty="0" smtClean="0">
                <a:solidFill>
                  <a:srgbClr val="FF0000"/>
                </a:solidFill>
              </a:rPr>
              <a:t>constant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change B1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with “</a:t>
            </a:r>
            <a:r>
              <a:rPr lang="en-US" sz="2000" b="1" dirty="0" smtClean="0">
                <a:solidFill>
                  <a:srgbClr val="FF0000"/>
                </a:solidFill>
              </a:rPr>
              <a:t>0.96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” in the Z-Matrix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(b) </a:t>
            </a:r>
            <a:r>
              <a:rPr lang="en-US" sz="2000" b="1" dirty="0" smtClean="0">
                <a:solidFill>
                  <a:srgbClr val="FF0000"/>
                </a:solidFill>
              </a:rPr>
              <a:t>Optimize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the value, write “</a:t>
            </a:r>
            <a:r>
              <a:rPr lang="en-US" sz="2000" b="1" dirty="0" smtClean="0">
                <a:solidFill>
                  <a:srgbClr val="FF0000"/>
                </a:solidFill>
              </a:rPr>
              <a:t>B1=1.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” 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59832" y="4833356"/>
            <a:ext cx="396044" cy="179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Step 8: Estimating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B1</a:t>
            </a:r>
          </a:p>
          <a:p>
            <a:pPr marL="0" indent="0">
              <a:buNone/>
            </a:pPr>
            <a:r>
              <a:rPr lang="en-US" b="1" dirty="0"/>
              <a:t>C </a:t>
            </a:r>
            <a:r>
              <a:rPr lang="en-US" b="1" dirty="0" smtClean="0"/>
              <a:t>2 </a:t>
            </a:r>
            <a:r>
              <a:rPr lang="en-US" b="1" dirty="0">
                <a:solidFill>
                  <a:srgbClr val="FF0000"/>
                </a:solidFill>
              </a:rPr>
              <a:t>B2 </a:t>
            </a:r>
            <a:r>
              <a:rPr lang="en-US" b="1" dirty="0" smtClean="0"/>
              <a:t>1 </a:t>
            </a:r>
            <a:r>
              <a:rPr lang="en-US" b="1" dirty="0">
                <a:solidFill>
                  <a:srgbClr val="7030A0"/>
                </a:solidFill>
              </a:rPr>
              <a:t>A1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B3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A2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9516"/>
            <a:ext cx="4864100" cy="10033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83968" y="5013176"/>
            <a:ext cx="288032" cy="3596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566124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B2=1.43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A1=109.47122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197152"/>
            <a:ext cx="3279492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59012"/>
            <a:ext cx="3177108" cy="1979454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Step 9: Estimating dihedral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B2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A1</a:t>
            </a:r>
          </a:p>
          <a:p>
            <a:pPr marL="0" indent="0">
              <a:buNone/>
            </a:pP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b="1" dirty="0" smtClean="0"/>
              <a:t>3 </a:t>
            </a:r>
            <a:r>
              <a:rPr lang="en-US" b="1" dirty="0">
                <a:solidFill>
                  <a:srgbClr val="FF0000"/>
                </a:solidFill>
              </a:rPr>
              <a:t>B3 </a:t>
            </a:r>
            <a:r>
              <a:rPr lang="en-US" b="1" dirty="0" smtClean="0"/>
              <a:t>2 </a:t>
            </a:r>
            <a:r>
              <a:rPr lang="en-US" b="1" dirty="0">
                <a:solidFill>
                  <a:srgbClr val="7030A0"/>
                </a:solidFill>
              </a:rPr>
              <a:t>A2</a:t>
            </a:r>
            <a:r>
              <a:rPr lang="en-US" b="1" dirty="0"/>
              <a:t> </a:t>
            </a:r>
            <a:r>
              <a:rPr lang="en-US" b="1" dirty="0" smtClean="0"/>
              <a:t>1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9516"/>
            <a:ext cx="4864100" cy="10033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72000" y="5013176"/>
            <a:ext cx="288032" cy="3596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566124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B3=1.2584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A2=120.0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56612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D1=30.0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197152"/>
            <a:ext cx="3279492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32" y="4938466"/>
            <a:ext cx="3266063" cy="180000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Step 10: Full Z-Matrix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TEST the z-matrix:</a:t>
            </a:r>
          </a:p>
          <a:p>
            <a:pPr lvl="1"/>
            <a:r>
              <a:rPr lang="en-US" dirty="0" smtClean="0"/>
              <a:t>Open Gaussian 09W</a:t>
            </a:r>
          </a:p>
          <a:p>
            <a:pPr lvl="1"/>
            <a:r>
              <a:rPr lang="en-US" dirty="0" smtClean="0"/>
              <a:t>Click “File” &amp; “New”</a:t>
            </a:r>
          </a:p>
          <a:p>
            <a:pPr lvl="1"/>
            <a:r>
              <a:rPr lang="en-US" dirty="0" smtClean="0"/>
              <a:t>Key in %</a:t>
            </a:r>
            <a:r>
              <a:rPr lang="en-US" dirty="0" err="1" smtClean="0"/>
              <a:t>section,route</a:t>
            </a:r>
            <a:r>
              <a:rPr lang="en-US" dirty="0" smtClean="0"/>
              <a:t> section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and title as indicated</a:t>
            </a:r>
          </a:p>
          <a:p>
            <a:pPr lvl="1"/>
            <a:r>
              <a:rPr lang="en-US" dirty="0" smtClean="0"/>
              <a:t>Copy &amp; Paste the Z-matrix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in the “Molecule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Specification” field</a:t>
            </a:r>
          </a:p>
          <a:p>
            <a:pPr lvl="1"/>
            <a:r>
              <a:rPr lang="en-US" dirty="0" smtClean="0"/>
              <a:t>Save Job As….(any name)</a:t>
            </a:r>
          </a:p>
          <a:p>
            <a:pPr lvl="1"/>
            <a:r>
              <a:rPr lang="en-US" dirty="0" smtClean="0"/>
              <a:t>Open the file using </a:t>
            </a:r>
            <a:r>
              <a:rPr lang="en-US" dirty="0" err="1" smtClean="0"/>
              <a:t>Gaussview</a:t>
            </a:r>
            <a:r>
              <a:rPr lang="en-US" dirty="0" smtClean="0"/>
              <a:t> 5.0</a:t>
            </a:r>
          </a:p>
          <a:p>
            <a:pPr lvl="1"/>
            <a:r>
              <a:rPr lang="en-US" dirty="0" smtClean="0"/>
              <a:t>If the Z-Matrix is CORRECT, it will show the same molecule model as the reference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467544" y="1340768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 Z-MATRIX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7192"/>
            <a:ext cx="4486624" cy="36000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Input: Done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8834" y="1628800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reference molecule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8834" y="2636912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Z-matrix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02810" y="4703688"/>
            <a:ext cx="972108" cy="4535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74918" y="4703688"/>
            <a:ext cx="972108" cy="4535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38714" y="4911328"/>
            <a:ext cx="864096" cy="461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58" y="43558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 the model similar to the reference molecule?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47026" y="4911328"/>
            <a:ext cx="1296144" cy="461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ERROR/NO</a:t>
            </a:r>
            <a:endParaRPr lang="en-US" dirty="0"/>
          </a:p>
        </p:txBody>
      </p:sp>
      <p:cxnSp>
        <p:nvCxnSpPr>
          <p:cNvPr id="15" name="Elbow Connector 14"/>
          <p:cNvCxnSpPr>
            <a:stCxn id="13" idx="0"/>
            <a:endCxn id="6" idx="3"/>
          </p:cNvCxnSpPr>
          <p:nvPr/>
        </p:nvCxnSpPr>
        <p:spPr>
          <a:xfrm rot="16200000" flipV="1">
            <a:off x="5423864" y="3540094"/>
            <a:ext cx="1878372" cy="864096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62650" y="1772816"/>
            <a:ext cx="12961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Chemdraw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06466" y="1772816"/>
            <a:ext cx="12961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Gaussview</a:t>
            </a:r>
            <a:endParaRPr lang="en-US" dirty="0"/>
          </a:p>
        </p:txBody>
      </p:sp>
      <p:cxnSp>
        <p:nvCxnSpPr>
          <p:cNvPr id="24" name="Straight Connector 23"/>
          <p:cNvCxnSpPr>
            <a:stCxn id="5" idx="1"/>
            <a:endCxn id="20" idx="3"/>
          </p:cNvCxnSpPr>
          <p:nvPr/>
        </p:nvCxnSpPr>
        <p:spPr>
          <a:xfrm flipH="1">
            <a:off x="4058794" y="2024844"/>
            <a:ext cx="36004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402610" y="1988840"/>
            <a:ext cx="36004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77806" y="2780928"/>
            <a:ext cx="12961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Gaussview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06466" y="2767980"/>
            <a:ext cx="12961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processing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058794" y="2996952"/>
            <a:ext cx="36004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402610" y="2960948"/>
            <a:ext cx="36004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777806" y="3789040"/>
            <a:ext cx="12961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Gaussian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058794" y="4005064"/>
            <a:ext cx="36004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0"/>
          </p:cNvCxnSpPr>
          <p:nvPr/>
        </p:nvCxnSpPr>
        <p:spPr>
          <a:xfrm>
            <a:off x="5174918" y="2420888"/>
            <a:ext cx="0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38914" y="3429000"/>
            <a:ext cx="0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18834" y="3623568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Z-matrix testing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74954" y="5373216"/>
            <a:ext cx="0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14678" y="5589240"/>
            <a:ext cx="151216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the simulation on Gaussian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90642" y="329601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Rearrange labels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34458" y="329601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Write down z-matrix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690642" y="228238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2D to 3D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4458" y="227687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Building z-matrix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795098" y="3645024"/>
            <a:ext cx="15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REFINE THE MODEL:</a:t>
            </a:r>
            <a:br>
              <a:rPr lang="en-US" sz="1200" dirty="0" smtClean="0"/>
            </a:br>
            <a:r>
              <a:rPr lang="en-US" sz="1200" dirty="0" smtClean="0"/>
              <a:t>Check Z-matrix and</a:t>
            </a:r>
          </a:p>
          <a:p>
            <a:r>
              <a:rPr lang="en-US" sz="1200" dirty="0" smtClean="0"/>
              <a:t>Gaussian setting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4994898" y="5596249"/>
            <a:ext cx="1512168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WHICH PROCESS?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970" y="3831431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Key in setting, z-matrix &amp; save the MODEL</a:t>
            </a:r>
            <a:endParaRPr lang="en-US" sz="1200" dirty="0"/>
          </a:p>
        </p:txBody>
      </p:sp>
      <p:cxnSp>
        <p:nvCxnSpPr>
          <p:cNvPr id="50" name="Straight Arrow Connector 49"/>
          <p:cNvCxnSpPr>
            <a:stCxn id="17" idx="3"/>
          </p:cNvCxnSpPr>
          <p:nvPr/>
        </p:nvCxnSpPr>
        <p:spPr>
          <a:xfrm>
            <a:off x="4526846" y="5985284"/>
            <a:ext cx="4680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advantages of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60"/>
            <a:ext cx="21528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31" y="1269040"/>
            <a:ext cx="3446809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7392"/>
            <a:ext cx="217809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360"/>
            <a:ext cx="2200563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96750"/>
            <a:ext cx="3064433" cy="3240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4860032" y="4725144"/>
            <a:ext cx="432049" cy="504056"/>
          </a:xfrm>
          <a:prstGeom prst="line">
            <a:avLst/>
          </a:prstGeom>
          <a:ln w="571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4725144"/>
            <a:ext cx="432049" cy="504056"/>
          </a:xfrm>
          <a:prstGeom prst="line">
            <a:avLst/>
          </a:prstGeom>
          <a:ln w="571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40152" y="4725144"/>
            <a:ext cx="432049" cy="504056"/>
          </a:xfrm>
          <a:prstGeom prst="line">
            <a:avLst/>
          </a:prstGeom>
          <a:ln w="571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0152" y="4725144"/>
            <a:ext cx="432049" cy="504056"/>
          </a:xfrm>
          <a:prstGeom prst="line">
            <a:avLst/>
          </a:prstGeom>
          <a:ln w="571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59632" y="4277915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7624" y="404687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</a:t>
            </a:r>
            <a:r>
              <a:rPr lang="en-US" sz="1000" dirty="0" smtClean="0"/>
              <a:t>et lab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2" y="465313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Excited state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560027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Absorption spectroscopy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502420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Ground state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131840" y="573325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IR spectroscopy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47864" y="508518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Electron density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03848" y="45811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Cluster size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52120" y="5301208"/>
            <a:ext cx="0" cy="2187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simulation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1760" y="2132856"/>
            <a:ext cx="172819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 optimization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1760" y="3068960"/>
            <a:ext cx="1728192" cy="648072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Frequency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4005064"/>
            <a:ext cx="172819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760" y="4941168"/>
            <a:ext cx="172819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 population simulation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5877272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calculation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3275856" y="278092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5856" y="3717032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5856" y="465313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5856" y="5589240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520" y="2132856"/>
            <a:ext cx="172819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3"/>
            <a:endCxn id="6" idx="1"/>
          </p:cNvCxnSpPr>
          <p:nvPr/>
        </p:nvCxnSpPr>
        <p:spPr>
          <a:xfrm>
            <a:off x="1979712" y="245689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 Diagonal Corner Rectangle 18"/>
          <p:cNvSpPr/>
          <p:nvPr/>
        </p:nvSpPr>
        <p:spPr>
          <a:xfrm>
            <a:off x="4572000" y="2132856"/>
            <a:ext cx="4392488" cy="648072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Optimization of: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Bond length, Angle and Dihedral angle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39952" y="249289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Diagonal Corner Rectangle 20"/>
          <p:cNvSpPr/>
          <p:nvPr/>
        </p:nvSpPr>
        <p:spPr>
          <a:xfrm>
            <a:off x="4572000" y="3068960"/>
            <a:ext cx="4392488" cy="648072"/>
          </a:xfrm>
          <a:prstGeom prst="round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Positive vibrational frequency: A realistic molecular/cluster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4572000" y="4005064"/>
            <a:ext cx="4392488" cy="648072"/>
          </a:xfrm>
          <a:prstGeom prst="round2Diag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Energy: Ground state &amp; excited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4572000" y="4941168"/>
            <a:ext cx="4392488" cy="648072"/>
          </a:xfrm>
          <a:prstGeom prst="round2Diag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 of excited and ground state’s electron density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4572000" y="5877272"/>
            <a:ext cx="4392488" cy="648072"/>
          </a:xfrm>
          <a:prstGeom prst="round2Diag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Size of modeled molecule/cluster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39952" y="34290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39952" y="436510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39952" y="530120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39952" y="623731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520" y="2996952"/>
            <a:ext cx="172819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estimated parameters (to be optimized)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9" idx="0"/>
            <a:endCxn id="16" idx="2"/>
          </p:cNvCxnSpPr>
          <p:nvPr/>
        </p:nvCxnSpPr>
        <p:spPr>
          <a:xfrm flipV="1">
            <a:off x="1115616" y="2780928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411760" y="1340768"/>
            <a:ext cx="17281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4572000" y="1340768"/>
            <a:ext cx="4392488" cy="504056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 rot="5400000">
            <a:off x="3095836" y="1785245"/>
            <a:ext cx="360040" cy="4680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iped Right Arrow 33"/>
          <p:cNvSpPr/>
          <p:nvPr/>
        </p:nvSpPr>
        <p:spPr>
          <a:xfrm rot="5400000">
            <a:off x="6588224" y="1757625"/>
            <a:ext cx="360040" cy="4680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%Section field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03648" y="1700808"/>
            <a:ext cx="6192688" cy="4968920"/>
            <a:chOff x="1403648" y="1700808"/>
            <a:chExt cx="6192688" cy="4968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700808"/>
              <a:ext cx="6192688" cy="49689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71800" y="2636912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1800" y="3284984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3933056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4617132"/>
              <a:ext cx="4248472" cy="1800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9672" y="5157192"/>
              <a:ext cx="5256584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07704" y="2564904"/>
            <a:ext cx="9361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%Section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directory to save “.</a:t>
            </a:r>
            <a:r>
              <a:rPr lang="en-US" dirty="0" err="1" smtClean="0"/>
              <a:t>chk</a:t>
            </a:r>
            <a:r>
              <a:rPr lang="en-US" dirty="0" smtClean="0"/>
              <a:t>” file (a file that records all calculations, achievable at any simulation process by using “</a:t>
            </a:r>
            <a:r>
              <a:rPr lang="en-US" b="1" dirty="0" smtClean="0"/>
              <a:t>check</a:t>
            </a:r>
            <a:r>
              <a:rPr lang="en-US" dirty="0" smtClean="0"/>
              <a:t>” command in “Route Section”):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b="1" dirty="0" err="1" smtClean="0">
                <a:solidFill>
                  <a:srgbClr val="FF0000"/>
                </a:solidFill>
              </a:rPr>
              <a:t>chk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dirty="0"/>
              <a:t>C:\</a:t>
            </a:r>
            <a:r>
              <a:rPr lang="en-US" dirty="0" smtClean="0"/>
              <a:t>g09w\PbTe</a:t>
            </a:r>
            <a:r>
              <a:rPr lang="en-US" b="1" dirty="0" smtClean="0">
                <a:solidFill>
                  <a:srgbClr val="FF0000"/>
                </a:solidFill>
              </a:rPr>
              <a:t>.chk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Stating the amount of memory usage in MW (</a:t>
            </a:r>
            <a:r>
              <a:rPr lang="en-US" dirty="0" err="1" smtClean="0"/>
              <a:t>megawords</a:t>
            </a:r>
            <a:r>
              <a:rPr lang="en-US" dirty="0" smtClean="0"/>
              <a:t>). 1 MW=3.81 </a:t>
            </a:r>
            <a:r>
              <a:rPr lang="en-US" dirty="0" err="1" smtClean="0"/>
              <a:t>MBytes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=200MW</a:t>
            </a:r>
          </a:p>
        </p:txBody>
      </p:sp>
      <p:sp>
        <p:nvSpPr>
          <p:cNvPr id="4" name="Cloud 3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Section field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03648" y="1700808"/>
            <a:ext cx="6192688" cy="4968920"/>
            <a:chOff x="1403648" y="1700808"/>
            <a:chExt cx="6192688" cy="4968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700808"/>
              <a:ext cx="6192688" cy="49689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71800" y="2636912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1800" y="3284984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3933056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4617132"/>
              <a:ext cx="4248472" cy="1800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9672" y="5157192"/>
              <a:ext cx="5256584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91680" y="3212976"/>
            <a:ext cx="108012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Section 1: </a:t>
            </a:r>
            <a:r>
              <a:rPr lang="en-US" dirty="0"/>
              <a:t>G</a:t>
            </a:r>
            <a:r>
              <a:rPr lang="en-US" dirty="0" smtClean="0"/>
              <a:t>eometry opt.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Stating the command line of simulation: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/>
              <a:t>opt </a:t>
            </a:r>
            <a:r>
              <a:rPr lang="en-US" dirty="0">
                <a:solidFill>
                  <a:srgbClr val="FF0000"/>
                </a:solidFill>
              </a:rPr>
              <a:t>b3lyp/lanl2dz</a:t>
            </a:r>
            <a:r>
              <a:rPr lang="en-US" dirty="0"/>
              <a:t> direct </a:t>
            </a:r>
            <a:r>
              <a:rPr lang="en-US" dirty="0" err="1" smtClean="0"/>
              <a:t>optcyc</a:t>
            </a:r>
            <a:r>
              <a:rPr lang="en-US" dirty="0" smtClean="0"/>
              <a:t>=100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744" y="3212976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1880" y="3212976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10203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Basis set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835696" y="2780928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15816" y="2780928"/>
            <a:ext cx="12241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7624" y="2780928"/>
            <a:ext cx="57606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75656" y="3212976"/>
            <a:ext cx="0" cy="8217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1640" y="394348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Geometry optimization command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220072" y="2780928"/>
            <a:ext cx="2088232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08304" y="3212976"/>
            <a:ext cx="0" cy="432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92280" y="357301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 number of optimization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211960" y="2780928"/>
            <a:ext cx="93610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99992" y="3212976"/>
            <a:ext cx="0" cy="432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48100" y="3619182"/>
            <a:ext cx="262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calculation storage required (faster process)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899592" y="2780928"/>
            <a:ext cx="21602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99592" y="3162163"/>
            <a:ext cx="0" cy="17790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5576" y="487090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Job initiation</a:t>
            </a:r>
            <a:endParaRPr lang="en-US" b="1" dirty="0"/>
          </a:p>
        </p:txBody>
      </p:sp>
      <p:sp>
        <p:nvSpPr>
          <p:cNvPr id="22" name="Cloud 21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Section 2: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Stating the command line of simulation: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#</a:t>
            </a:r>
            <a:r>
              <a:rPr lang="en-US" sz="2800" dirty="0"/>
              <a:t>n b3lyp/lanl2dz direct </a:t>
            </a:r>
            <a:r>
              <a:rPr lang="en-US" sz="2800" dirty="0" err="1"/>
              <a:t>freq</a:t>
            </a:r>
            <a:r>
              <a:rPr lang="en-US" sz="2800" dirty="0"/>
              <a:t> </a:t>
            </a:r>
            <a:r>
              <a:rPr lang="en-US" sz="2800" dirty="0" err="1"/>
              <a:t>geom</a:t>
            </a:r>
            <a:r>
              <a:rPr lang="en-US" sz="2800" dirty="0"/>
              <a:t>=check guess=check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43608" y="2780928"/>
            <a:ext cx="21602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3608" y="3212976"/>
            <a:ext cx="0" cy="432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50" y="3577662"/>
            <a:ext cx="336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Frequency command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804248" y="2780928"/>
            <a:ext cx="1944216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604448" y="3212976"/>
            <a:ext cx="0" cy="432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2240" y="357301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Retrieve molecular orbitals data from “.</a:t>
            </a:r>
            <a:r>
              <a:rPr lang="en-US" b="1" dirty="0" err="1" smtClean="0"/>
              <a:t>chk</a:t>
            </a:r>
            <a:r>
              <a:rPr lang="en-US" b="1" dirty="0" smtClean="0"/>
              <a:t>” file (previous geometry opt.)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4932040" y="2780928"/>
            <a:ext cx="1800200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83968" y="2774454"/>
            <a:ext cx="57606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8941" y="3212976"/>
            <a:ext cx="0" cy="432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32240" y="3206502"/>
            <a:ext cx="0" cy="15668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3568" y="3573016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Default:</a:t>
            </a:r>
            <a:br>
              <a:rPr lang="en-US" b="1" dirty="0" smtClean="0"/>
            </a:br>
            <a:r>
              <a:rPr lang="en-US" b="1" dirty="0" smtClean="0"/>
              <a:t>Normal print level of output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24128" y="47937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Retrieve internal coordinate from “.</a:t>
            </a:r>
            <a:r>
              <a:rPr lang="en-US" b="1" dirty="0" err="1" smtClean="0"/>
              <a:t>chk</a:t>
            </a:r>
            <a:r>
              <a:rPr lang="en-US" b="1" dirty="0" smtClean="0"/>
              <a:t>” file (previous geometry opt.)</a:t>
            </a:r>
          </a:p>
        </p:txBody>
      </p:sp>
      <p:sp>
        <p:nvSpPr>
          <p:cNvPr id="19" name="Cloud 18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09329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Without “</a:t>
            </a:r>
            <a:r>
              <a:rPr lang="en-US" sz="2000" dirty="0" err="1" smtClean="0"/>
              <a:t>geom</a:t>
            </a:r>
            <a:r>
              <a:rPr lang="en-US" sz="2000" dirty="0" smtClean="0"/>
              <a:t>=check” and “guess=check” command:</a:t>
            </a:r>
          </a:p>
          <a:p>
            <a:r>
              <a:rPr lang="en-US" sz="2000" dirty="0" smtClean="0"/>
              <a:t>Have to state “Optimized Z-matrix” in the “Molecule Spec” field</a:t>
            </a:r>
          </a:p>
        </p:txBody>
      </p:sp>
    </p:spTree>
    <p:extLst>
      <p:ext uri="{BB962C8B-B14F-4D97-AF65-F5344CB8AC3E}">
        <p14:creationId xmlns:p14="http://schemas.microsoft.com/office/powerpoint/2010/main" val="2568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Section 3: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Stating the command line of simulation: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#n b3lyp/lanl2dz direct TD (direct, singlet, root=1,   </a:t>
            </a:r>
            <a:r>
              <a:rPr lang="en-US" sz="1800" dirty="0" err="1" smtClean="0"/>
              <a:t>Nstates</a:t>
            </a:r>
            <a:r>
              <a:rPr lang="en-US" sz="1800" dirty="0" smtClean="0"/>
              <a:t>=50)</a:t>
            </a:r>
            <a:r>
              <a:rPr lang="en-US" sz="1800" dirty="0" err="1" smtClean="0"/>
              <a:t>geom</a:t>
            </a:r>
            <a:r>
              <a:rPr lang="en-US" sz="1800" dirty="0" smtClean="0"/>
              <a:t>=check guess=check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7286" y="3347700"/>
            <a:ext cx="336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Singlet excited state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328084" y="2636912"/>
            <a:ext cx="111612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9792" y="2636912"/>
            <a:ext cx="288032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99792" y="3068960"/>
            <a:ext cx="0" cy="36468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07904" y="2636912"/>
            <a:ext cx="648072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07904" y="3068960"/>
            <a:ext cx="0" cy="3600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24128" y="332737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each type of state to be solved. Default=3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15616" y="33477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dependent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4427984" y="2634248"/>
            <a:ext cx="789930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20072" y="3066296"/>
            <a:ext cx="0" cy="7227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83768" y="3717032"/>
            <a:ext cx="336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State of interest. Default is 1 (first excited state)</a:t>
            </a:r>
            <a:endParaRPr lang="en-US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438230" y="3066296"/>
            <a:ext cx="5978" cy="28140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Section 4: Full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Stating the command line of simulation: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#n b3lyp/lanl2dz pop=full </a:t>
            </a:r>
            <a:r>
              <a:rPr lang="en-US" sz="2800" dirty="0" err="1"/>
              <a:t>geom</a:t>
            </a:r>
            <a:r>
              <a:rPr lang="en-US" sz="2800" dirty="0"/>
              <a:t>=check guess=check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43450" y="3577662"/>
            <a:ext cx="3360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Molecular orbitals visualization, total atomic charge and orbital energies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347864" y="2774454"/>
            <a:ext cx="129614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44008" y="3212976"/>
            <a:ext cx="0" cy="4320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Route Section 5: </a:t>
            </a:r>
            <a:br>
              <a:rPr lang="en-US" dirty="0" smtClean="0"/>
            </a:br>
            <a:r>
              <a:rPr lang="en-US" dirty="0" smtClean="0"/>
              <a:t>Cluster size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Stating the command line of simulation: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 #p b3lyp/lanl2dz </a:t>
            </a:r>
            <a:r>
              <a:rPr lang="en-US" sz="2800" dirty="0" err="1" smtClean="0"/>
              <a:t>scrf</a:t>
            </a:r>
            <a:r>
              <a:rPr lang="en-US" sz="2800" dirty="0" smtClean="0"/>
              <a:t>=</a:t>
            </a:r>
            <a:r>
              <a:rPr lang="en-US" sz="2800" dirty="0" err="1" smtClean="0"/>
              <a:t>pcm</a:t>
            </a:r>
            <a:r>
              <a:rPr lang="en-US" sz="2800" dirty="0"/>
              <a:t> </a:t>
            </a:r>
            <a:r>
              <a:rPr lang="en-US" sz="2800" dirty="0" err="1"/>
              <a:t>geom</a:t>
            </a:r>
            <a:r>
              <a:rPr lang="en-US" sz="2800" dirty="0"/>
              <a:t>=check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Choices of solvent (to be specified in command line): </a:t>
            </a:r>
            <a:r>
              <a:rPr lang="en-US" sz="2000" dirty="0">
                <a:hlinkClick r:id="rId2"/>
              </a:rPr>
              <a:t>http://www.gaussian.com/g_tech/g_ur/k_scrf.htm</a:t>
            </a: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8974" y="3577662"/>
            <a:ext cx="336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output (execution timing, messages </a:t>
            </a:r>
            <a:r>
              <a:rPr lang="en-US" b="1" dirty="0" err="1" smtClean="0"/>
              <a:t>etc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419872" y="2774454"/>
            <a:ext cx="576064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19872" y="3212976"/>
            <a:ext cx="0" cy="4320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15616" y="2780928"/>
            <a:ext cx="288032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5616" y="3212976"/>
            <a:ext cx="0" cy="4320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357301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with energy, geometry opt, </a:t>
            </a:r>
            <a:r>
              <a:rPr lang="en-US" b="1" dirty="0" err="1" smtClean="0"/>
              <a:t>freq</a:t>
            </a:r>
            <a:r>
              <a:rPr lang="en-US" b="1" dirty="0" smtClean="0"/>
              <a:t> </a:t>
            </a:r>
            <a:r>
              <a:rPr lang="en-US" b="1" dirty="0" err="1" smtClean="0"/>
              <a:t>calc</a:t>
            </a:r>
            <a:r>
              <a:rPr lang="en-US" b="1" dirty="0" smtClean="0"/>
              <a:t> to model systems in solution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139952" y="2780928"/>
            <a:ext cx="720080" cy="432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49567" y="2440301"/>
            <a:ext cx="155954" cy="34062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5521" y="21171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Calculate volume &amp; surface area of cluster in solution. Default: Water</a:t>
            </a:r>
            <a:endParaRPr lang="en-US" b="1" dirty="0"/>
          </a:p>
        </p:txBody>
      </p:sp>
      <p:sp>
        <p:nvSpPr>
          <p:cNvPr id="14" name="Cloud 13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&amp; Multiplicity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03648" y="1700808"/>
            <a:ext cx="6192688" cy="4968920"/>
            <a:chOff x="1403648" y="1700808"/>
            <a:chExt cx="6192688" cy="4968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700808"/>
              <a:ext cx="6192688" cy="49689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71800" y="2636912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1800" y="3284984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3933056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4617132"/>
              <a:ext cx="4248472" cy="1800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9672" y="5157192"/>
              <a:ext cx="5256584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03648" y="4509120"/>
            <a:ext cx="136815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7" descr="C:\Users\FIST\AppData\Local\Microsoft\Windows\Temporary Internet Files\Content.IE5\AQ4MRGC5\MP9004048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45773"/>
            <a:ext cx="5760640" cy="34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</a:t>
            </a:r>
            <a:r>
              <a:rPr lang="en-US" dirty="0" smtClean="0"/>
              <a:t> initio</a:t>
            </a:r>
            <a:endParaRPr lang="en-MY" dirty="0"/>
          </a:p>
        </p:txBody>
      </p:sp>
      <p:sp>
        <p:nvSpPr>
          <p:cNvPr id="4" name="AutoShape 2" descr="https://encrypted-tbn0.gstatic.com/images?q=tbn:ANd9GcRZVs0v2rnFgOJLtaD8hv3HDPwHrrKWX_OWc7mlTAeD_XszvNCDFQ"/>
          <p:cNvSpPr>
            <a:spLocks noChangeAspect="1" noChangeArrowheads="1"/>
          </p:cNvSpPr>
          <p:nvPr/>
        </p:nvSpPr>
        <p:spPr bwMode="auto">
          <a:xfrm>
            <a:off x="63500" y="-1365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grpSp>
        <p:nvGrpSpPr>
          <p:cNvPr id="30" name="Group 29"/>
          <p:cNvGrpSpPr/>
          <p:nvPr/>
        </p:nvGrpSpPr>
        <p:grpSpPr>
          <a:xfrm>
            <a:off x="35496" y="620688"/>
            <a:ext cx="9075092" cy="5688651"/>
            <a:chOff x="35496" y="2492896"/>
            <a:chExt cx="9075092" cy="56886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140968"/>
              <a:ext cx="4199999" cy="2160000"/>
            </a:xfrm>
            <a:prstGeom prst="rect">
              <a:avLst/>
            </a:prstGeom>
          </p:spPr>
        </p:pic>
        <p:sp>
          <p:nvSpPr>
            <p:cNvPr id="6" name="laptop"/>
            <p:cNvSpPr>
              <a:spLocks noEditPoints="1" noChangeArrowheads="1"/>
            </p:cNvSpPr>
            <p:nvPr/>
          </p:nvSpPr>
          <p:spPr bwMode="auto">
            <a:xfrm>
              <a:off x="2483768" y="5516931"/>
              <a:ext cx="3041827" cy="2664616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0" name="Picture 6" descr="C:\Users\FIST\AppData\Local\Microsoft\Windows\Temporary Internet Files\Content.IE5\E2VKOVV6\MC90002404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194" y="2492896"/>
              <a:ext cx="1841394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Elbow Connector 7"/>
            <p:cNvCxnSpPr>
              <a:stCxn id="28" idx="2"/>
              <a:endCxn id="14" idx="1"/>
            </p:cNvCxnSpPr>
            <p:nvPr/>
          </p:nvCxnSpPr>
          <p:spPr>
            <a:xfrm rot="16200000" flipH="1">
              <a:off x="1344822" y="5350334"/>
              <a:ext cx="684016" cy="729780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1030" idx="2"/>
              <a:endCxn id="21" idx="3"/>
            </p:cNvCxnSpPr>
            <p:nvPr/>
          </p:nvCxnSpPr>
          <p:spPr>
            <a:xfrm rot="5400000">
              <a:off x="7119073" y="4806112"/>
              <a:ext cx="504035" cy="1637603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5517232"/>
              <a:ext cx="816750" cy="108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5516931"/>
              <a:ext cx="1404224" cy="720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317706">
              <a:off x="857313" y="4160998"/>
              <a:ext cx="429840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Dr. </a:t>
              </a:r>
              <a:r>
                <a:rPr lang="en-US" sz="600" dirty="0" err="1" smtClean="0"/>
                <a:t>Izan</a:t>
              </a:r>
              <a:endParaRPr lang="en-US" sz="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6136" y="5003884"/>
              <a:ext cx="1891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Experimental </a:t>
              </a:r>
              <a:r>
                <a:rPr lang="en-US" dirty="0"/>
                <a:t>data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80112" y="3717032"/>
              <a:ext cx="177128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Crystallographic profile, number of electrons, neutrons, protons</a:t>
              </a:r>
              <a:endParaRPr lang="en-US" dirty="0"/>
            </a:p>
          </p:txBody>
        </p:sp>
      </p:grpSp>
      <p:sp>
        <p:nvSpPr>
          <p:cNvPr id="1033" name="Right Arrow 1032"/>
          <p:cNvSpPr/>
          <p:nvPr/>
        </p:nvSpPr>
        <p:spPr>
          <a:xfrm>
            <a:off x="5004046" y="4797152"/>
            <a:ext cx="1440161" cy="594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 rot="21105304">
            <a:off x="6119322" y="4601723"/>
            <a:ext cx="22445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000" dirty="0" smtClean="0">
                <a:latin typeface="Andalus" pitchFamily="18" charset="-78"/>
                <a:cs typeface="Andalus" pitchFamily="18" charset="-78"/>
              </a:rPr>
              <a:t>       Material </a:t>
            </a:r>
          </a:p>
          <a:p>
            <a:r>
              <a:rPr lang="en-US" b="1" kern="1000" dirty="0" smtClean="0">
                <a:latin typeface="Andalus" pitchFamily="18" charset="-78"/>
                <a:cs typeface="Andalus" pitchFamily="18" charset="-78"/>
              </a:rPr>
              <a:t>         properties</a:t>
            </a:r>
          </a:p>
          <a:p>
            <a:r>
              <a:rPr lang="en-US" sz="1400" b="1" kern="1000" dirty="0" smtClean="0">
                <a:latin typeface="Andalus" pitchFamily="18" charset="-78"/>
                <a:cs typeface="Andalus" pitchFamily="18" charset="-78"/>
              </a:rPr>
              <a:t>            1</a:t>
            </a:r>
          </a:p>
          <a:p>
            <a:r>
              <a:rPr lang="en-US" sz="1400" b="1" kern="1000" dirty="0" smtClean="0">
                <a:latin typeface="Andalus" pitchFamily="18" charset="-78"/>
                <a:cs typeface="Andalus" pitchFamily="18" charset="-78"/>
              </a:rPr>
              <a:t>              2</a:t>
            </a:r>
          </a:p>
          <a:p>
            <a:r>
              <a:rPr lang="en-US" sz="1400" b="1" kern="1000" dirty="0" smtClean="0">
                <a:latin typeface="Andalus" pitchFamily="18" charset="-78"/>
                <a:cs typeface="Andalus" pitchFamily="18" charset="-78"/>
              </a:rPr>
              <a:t>                 …..</a:t>
            </a:r>
          </a:p>
          <a:p>
            <a:r>
              <a:rPr lang="en-US" sz="1400" b="1" kern="1000" dirty="0" smtClean="0">
                <a:latin typeface="Andalus" pitchFamily="18" charset="-78"/>
                <a:cs typeface="Andalus" pitchFamily="18" charset="-78"/>
              </a:rPr>
              <a:t>                  1,000,000</a:t>
            </a:r>
            <a:endParaRPr lang="en-US" sz="1400" b="1" kern="1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36" name="Rectangle 1035"/>
          <p:cNvSpPr/>
          <p:nvPr/>
        </p:nvSpPr>
        <p:spPr>
          <a:xfrm>
            <a:off x="3131840" y="3861048"/>
            <a:ext cx="1872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/>
              <a:t>Maths</a:t>
            </a:r>
            <a:endParaRPr lang="en-US" sz="2800" dirty="0" smtClean="0"/>
          </a:p>
          <a:p>
            <a:pPr lvl="0" algn="ctr"/>
            <a:r>
              <a:rPr lang="en-US" sz="2800" dirty="0"/>
              <a:t>f</a:t>
            </a:r>
            <a:r>
              <a:rPr lang="en-US" sz="2800" dirty="0" smtClean="0"/>
              <a:t>unctions &amp; </a:t>
            </a:r>
            <a:r>
              <a:rPr lang="en-US" sz="2800" dirty="0" err="1" smtClean="0"/>
              <a:t>functionals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52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&amp; multiplicity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Charge: total charge of the molecule OR cluster = 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41694"/>
              </p:ext>
            </p:extLst>
          </p:nvPr>
        </p:nvGraphicFramePr>
        <p:xfrm>
          <a:off x="971600" y="2905482"/>
          <a:ext cx="6840760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190"/>
                <a:gridCol w="1710190"/>
                <a:gridCol w="1710190"/>
                <a:gridCol w="1710190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NUMBER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>
                          <a:effectLst/>
                          <a:hlinkClick r:id="rId2"/>
                        </a:rPr>
                        <a:t>CHARGE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>
                          <a:effectLst/>
                          <a:hlinkClick r:id="rId3"/>
                        </a:rPr>
                        <a:t>4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>
                          <a:effectLst/>
                          <a:hlinkClick r:id="rId4"/>
                        </a:rPr>
                        <a:t>-2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TOTAL CHARGE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24"/>
          <p:cNvCxnSpPr/>
          <p:nvPr/>
        </p:nvCxnSpPr>
        <p:spPr>
          <a:xfrm flipH="1">
            <a:off x="5048218" y="4960841"/>
            <a:ext cx="529012" cy="26197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&amp; multiplicity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 smtClean="0"/>
              <a:t>Multiplicity/spin multiplicity: </a:t>
            </a:r>
            <a:r>
              <a:rPr lang="en-US" dirty="0"/>
              <a:t>describes how the electrons of the system </a:t>
            </a:r>
            <a:r>
              <a:rPr lang="en-US" dirty="0" smtClean="0"/>
              <a:t>exist</a:t>
            </a:r>
          </a:p>
          <a:p>
            <a:r>
              <a:rPr lang="en-US" dirty="0" smtClean="0"/>
              <a:t>2S+1=spin multiplicity, where S is total spin quantum number</a:t>
            </a:r>
          </a:p>
          <a:p>
            <a:r>
              <a:rPr lang="en-US" dirty="0" smtClean="0"/>
              <a:t>S=</a:t>
            </a:r>
            <a:r>
              <a:rPr lang="en-US" i="1" dirty="0" smtClean="0"/>
              <a:t>n</a:t>
            </a:r>
            <a:r>
              <a:rPr lang="en-US" dirty="0" smtClean="0"/>
              <a:t>(1/2) where </a:t>
            </a:r>
            <a:r>
              <a:rPr lang="en-US" i="1" dirty="0" smtClean="0"/>
              <a:t>n</a:t>
            </a:r>
            <a:r>
              <a:rPr lang="en-US" dirty="0" smtClean="0"/>
              <a:t>=unpaired electron</a:t>
            </a: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3218646" y="4846120"/>
            <a:ext cx="3798279" cy="1811457"/>
            <a:chOff x="231688" y="4460726"/>
            <a:chExt cx="4844368" cy="2310352"/>
          </a:xfrm>
        </p:grpSpPr>
        <p:grpSp>
          <p:nvGrpSpPr>
            <p:cNvPr id="72" name="Group 71"/>
            <p:cNvGrpSpPr/>
            <p:nvPr/>
          </p:nvGrpSpPr>
          <p:grpSpPr>
            <a:xfrm>
              <a:off x="611560" y="4679254"/>
              <a:ext cx="2952328" cy="1702074"/>
              <a:chOff x="611560" y="4679254"/>
              <a:chExt cx="2952328" cy="170207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H="1">
                <a:off x="1187624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619672" y="4941168"/>
                <a:ext cx="936104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187624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2555776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555776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2915816" y="5589240"/>
                <a:ext cx="648072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2915816" y="5733256"/>
                <a:ext cx="648072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611560" y="5589240"/>
                <a:ext cx="648072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611560" y="5733256"/>
                <a:ext cx="648072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935596" y="4679254"/>
                <a:ext cx="684077" cy="2619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231688" y="4460726"/>
              <a:ext cx="4844368" cy="2310352"/>
              <a:chOff x="231688" y="4460726"/>
              <a:chExt cx="4844368" cy="2310352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411760" y="6300028"/>
                <a:ext cx="1512168" cy="4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64001" y="6297519"/>
                <a:ext cx="1512168" cy="4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563888" y="54452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31688" y="5445223"/>
                <a:ext cx="508308" cy="4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5603" y="4460726"/>
                <a:ext cx="1512168" cy="4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  S</a:t>
                </a:r>
                <a:endParaRPr lang="en-US" dirty="0"/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3563888" y="6389646"/>
            <a:ext cx="11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5580112" y="6439588"/>
            <a:ext cx="11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754520" y="4486080"/>
            <a:ext cx="11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402592" y="4918128"/>
            <a:ext cx="39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080999" y="4486080"/>
            <a:ext cx="34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347864" y="4702104"/>
            <a:ext cx="39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3770553" y="6574312"/>
            <a:ext cx="439453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134" idx="0"/>
          </p:cNvCxnSpPr>
          <p:nvPr/>
        </p:nvCxnSpPr>
        <p:spPr>
          <a:xfrm flipH="1" flipV="1">
            <a:off x="5004048" y="4783404"/>
            <a:ext cx="36825" cy="46803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306911" y="4658231"/>
            <a:ext cx="1" cy="56458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516489" y="4918128"/>
            <a:ext cx="93004" cy="452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Donut 128"/>
          <p:cNvSpPr/>
          <p:nvPr/>
        </p:nvSpPr>
        <p:spPr>
          <a:xfrm>
            <a:off x="3705486" y="5402818"/>
            <a:ext cx="864096" cy="828072"/>
          </a:xfrm>
          <a:prstGeom prst="donut">
            <a:avLst>
              <a:gd name="adj" fmla="val 5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3923928" y="4783404"/>
            <a:ext cx="864096" cy="828072"/>
          </a:xfrm>
          <a:prstGeom prst="donut">
            <a:avLst>
              <a:gd name="adj" fmla="val 5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Donut 133"/>
          <p:cNvSpPr/>
          <p:nvPr/>
        </p:nvSpPr>
        <p:spPr>
          <a:xfrm>
            <a:off x="4572000" y="4783404"/>
            <a:ext cx="864096" cy="828072"/>
          </a:xfrm>
          <a:prstGeom prst="donut">
            <a:avLst>
              <a:gd name="adj" fmla="val 5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Donut 134"/>
          <p:cNvSpPr/>
          <p:nvPr/>
        </p:nvSpPr>
        <p:spPr>
          <a:xfrm>
            <a:off x="4860032" y="5359468"/>
            <a:ext cx="864096" cy="828072"/>
          </a:xfrm>
          <a:prstGeom prst="donut">
            <a:avLst>
              <a:gd name="adj" fmla="val 5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Donut 135"/>
          <p:cNvSpPr/>
          <p:nvPr/>
        </p:nvSpPr>
        <p:spPr>
          <a:xfrm>
            <a:off x="3779912" y="5937955"/>
            <a:ext cx="864096" cy="828072"/>
          </a:xfrm>
          <a:prstGeom prst="donut">
            <a:avLst>
              <a:gd name="adj" fmla="val 558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Donut 136"/>
          <p:cNvSpPr/>
          <p:nvPr/>
        </p:nvSpPr>
        <p:spPr>
          <a:xfrm>
            <a:off x="4860032" y="5935532"/>
            <a:ext cx="864096" cy="828072"/>
          </a:xfrm>
          <a:prstGeom prst="donut">
            <a:avLst>
              <a:gd name="adj" fmla="val 558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5220072" y="6583604"/>
            <a:ext cx="450080" cy="3178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Donut 139"/>
          <p:cNvSpPr/>
          <p:nvPr/>
        </p:nvSpPr>
        <p:spPr>
          <a:xfrm>
            <a:off x="5488852" y="5264708"/>
            <a:ext cx="864096" cy="828072"/>
          </a:xfrm>
          <a:prstGeom prst="donut">
            <a:avLst>
              <a:gd name="adj" fmla="val 558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Donut 140"/>
          <p:cNvSpPr/>
          <p:nvPr/>
        </p:nvSpPr>
        <p:spPr>
          <a:xfrm>
            <a:off x="3029295" y="5330715"/>
            <a:ext cx="864096" cy="828072"/>
          </a:xfrm>
          <a:prstGeom prst="donut">
            <a:avLst>
              <a:gd name="adj" fmla="val 558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8" name="Donut 147"/>
          <p:cNvSpPr/>
          <p:nvPr/>
        </p:nvSpPr>
        <p:spPr>
          <a:xfrm>
            <a:off x="5256136" y="4747460"/>
            <a:ext cx="540000" cy="540000"/>
          </a:xfrm>
          <a:prstGeom prst="donut">
            <a:avLst>
              <a:gd name="adj" fmla="val 5587"/>
            </a:avLst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Donut 148"/>
          <p:cNvSpPr/>
          <p:nvPr/>
        </p:nvSpPr>
        <p:spPr>
          <a:xfrm>
            <a:off x="4644008" y="4423364"/>
            <a:ext cx="540000" cy="540000"/>
          </a:xfrm>
          <a:prstGeom prst="donut">
            <a:avLst>
              <a:gd name="adj" fmla="val 5587"/>
            </a:avLst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Donut 150"/>
          <p:cNvSpPr/>
          <p:nvPr/>
        </p:nvSpPr>
        <p:spPr>
          <a:xfrm>
            <a:off x="3995936" y="4459428"/>
            <a:ext cx="540000" cy="540000"/>
          </a:xfrm>
          <a:prstGeom prst="donut">
            <a:avLst>
              <a:gd name="adj" fmla="val 5587"/>
            </a:avLst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Donut 153"/>
          <p:cNvSpPr/>
          <p:nvPr/>
        </p:nvSpPr>
        <p:spPr>
          <a:xfrm>
            <a:off x="5400152" y="6345384"/>
            <a:ext cx="540000" cy="540000"/>
          </a:xfrm>
          <a:prstGeom prst="donut">
            <a:avLst>
              <a:gd name="adj" fmla="val 5587"/>
            </a:avLst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Donut 155"/>
          <p:cNvSpPr/>
          <p:nvPr/>
        </p:nvSpPr>
        <p:spPr>
          <a:xfrm>
            <a:off x="3563888" y="6331636"/>
            <a:ext cx="540000" cy="540000"/>
          </a:xfrm>
          <a:prstGeom prst="donut">
            <a:avLst>
              <a:gd name="adj" fmla="val 5587"/>
            </a:avLst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Donut 157"/>
          <p:cNvSpPr/>
          <p:nvPr/>
        </p:nvSpPr>
        <p:spPr>
          <a:xfrm>
            <a:off x="3563888" y="4855412"/>
            <a:ext cx="540000" cy="540000"/>
          </a:xfrm>
          <a:prstGeom prst="donut">
            <a:avLst>
              <a:gd name="adj" fmla="val 558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Donut 158"/>
          <p:cNvSpPr/>
          <p:nvPr/>
        </p:nvSpPr>
        <p:spPr>
          <a:xfrm>
            <a:off x="3333929" y="4682818"/>
            <a:ext cx="540000" cy="540000"/>
          </a:xfrm>
          <a:prstGeom prst="donut">
            <a:avLst>
              <a:gd name="adj" fmla="val 5587"/>
            </a:avLst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07503" y="6167045"/>
            <a:ext cx="322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Inorganic Chemistry</a:t>
            </a:r>
          </a:p>
          <a:p>
            <a:r>
              <a:rPr lang="en-US" dirty="0" smtClean="0"/>
              <a:t>J.E. House, Academic Press 2008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5759529" y="6070256"/>
            <a:ext cx="3168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mercaptosuccinic</a:t>
            </a:r>
            <a:r>
              <a:rPr lang="en-US" dirty="0"/>
              <a:t> acid molecule</a:t>
            </a:r>
          </a:p>
        </p:txBody>
      </p:sp>
      <p:sp>
        <p:nvSpPr>
          <p:cNvPr id="51" name="Cloud 50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4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8" grpId="0" animBg="1"/>
      <p:bldP spid="149" grpId="0" animBg="1"/>
      <p:bldP spid="151" grpId="0" animBg="1"/>
      <p:bldP spid="154" grpId="0" animBg="1"/>
      <p:bldP spid="156" grpId="0" animBg="1"/>
      <p:bldP spid="158" grpId="0" animBg="1"/>
      <p:bldP spid="1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rough model: </a:t>
            </a:r>
            <a:br>
              <a:rPr lang="en-US" dirty="0" smtClean="0"/>
            </a:br>
            <a:r>
              <a:rPr lang="en-US" dirty="0" err="1" smtClean="0"/>
              <a:t>mercaptosuccinic</a:t>
            </a:r>
            <a:r>
              <a:rPr lang="en-US" dirty="0" smtClean="0"/>
              <a:t> acid</a:t>
            </a:r>
            <a:endParaRPr lang="en-US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51520" y="1665398"/>
            <a:ext cx="5831870" cy="4355411"/>
            <a:chOff x="3029295" y="4128899"/>
            <a:chExt cx="3323653" cy="2482201"/>
          </a:xfrm>
        </p:grpSpPr>
        <p:sp>
          <p:nvSpPr>
            <p:cNvPr id="5" name="TextBox 4"/>
            <p:cNvSpPr txBox="1"/>
            <p:nvPr/>
          </p:nvSpPr>
          <p:spPr>
            <a:xfrm>
              <a:off x="3603830" y="6236734"/>
              <a:ext cx="310041" cy="210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93939" y="4149080"/>
              <a:ext cx="1185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1589" y="4723615"/>
              <a:ext cx="39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9686" y="4190130"/>
              <a:ext cx="346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6563" y="4600512"/>
              <a:ext cx="398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4" name="Donut 13"/>
            <p:cNvSpPr/>
            <p:nvPr/>
          </p:nvSpPr>
          <p:spPr>
            <a:xfrm>
              <a:off x="3705486" y="5128534"/>
              <a:ext cx="864096" cy="828072"/>
            </a:xfrm>
            <a:prstGeom prst="donut">
              <a:avLst>
                <a:gd name="adj" fmla="val 55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3923928" y="4509120"/>
              <a:ext cx="864096" cy="828072"/>
            </a:xfrm>
            <a:prstGeom prst="donut">
              <a:avLst>
                <a:gd name="adj" fmla="val 55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4572000" y="4509120"/>
              <a:ext cx="864096" cy="828072"/>
            </a:xfrm>
            <a:prstGeom prst="donut">
              <a:avLst>
                <a:gd name="adj" fmla="val 55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4860032" y="5085184"/>
              <a:ext cx="864096" cy="828072"/>
            </a:xfrm>
            <a:prstGeom prst="donut">
              <a:avLst>
                <a:gd name="adj" fmla="val 55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3779912" y="5663671"/>
              <a:ext cx="864096" cy="828072"/>
            </a:xfrm>
            <a:prstGeom prst="donut">
              <a:avLst>
                <a:gd name="adj" fmla="val 5587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4860032" y="5661248"/>
              <a:ext cx="864096" cy="828072"/>
            </a:xfrm>
            <a:prstGeom prst="donut">
              <a:avLst>
                <a:gd name="adj" fmla="val 5587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5488852" y="4990424"/>
              <a:ext cx="864096" cy="828072"/>
            </a:xfrm>
            <a:prstGeom prst="donut">
              <a:avLst>
                <a:gd name="adj" fmla="val 5587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3029295" y="5056431"/>
              <a:ext cx="864096" cy="828072"/>
            </a:xfrm>
            <a:prstGeom prst="donut">
              <a:avLst>
                <a:gd name="adj" fmla="val 5587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5245359" y="4518424"/>
              <a:ext cx="540000" cy="540000"/>
            </a:xfrm>
            <a:prstGeom prst="donut">
              <a:avLst>
                <a:gd name="adj" fmla="val 5587"/>
              </a:avLst>
            </a:prstGeom>
            <a:solidFill>
              <a:srgbClr val="00B05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4664321" y="4128899"/>
              <a:ext cx="540000" cy="540000"/>
            </a:xfrm>
            <a:prstGeom prst="donut">
              <a:avLst>
                <a:gd name="adj" fmla="val 5587"/>
              </a:avLst>
            </a:prstGeom>
            <a:solidFill>
              <a:srgbClr val="00B05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3995936" y="4149080"/>
              <a:ext cx="540000" cy="540000"/>
            </a:xfrm>
            <a:prstGeom prst="donut">
              <a:avLst>
                <a:gd name="adj" fmla="val 5587"/>
              </a:avLst>
            </a:prstGeom>
            <a:solidFill>
              <a:srgbClr val="00B05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onut 25"/>
            <p:cNvSpPr/>
            <p:nvPr/>
          </p:nvSpPr>
          <p:spPr>
            <a:xfrm>
              <a:off x="5400152" y="6071100"/>
              <a:ext cx="540000" cy="540000"/>
            </a:xfrm>
            <a:prstGeom prst="donut">
              <a:avLst>
                <a:gd name="adj" fmla="val 5587"/>
              </a:avLst>
            </a:prstGeom>
            <a:solidFill>
              <a:srgbClr val="00B05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Donut 26"/>
            <p:cNvSpPr/>
            <p:nvPr/>
          </p:nvSpPr>
          <p:spPr>
            <a:xfrm>
              <a:off x="3563888" y="6057352"/>
              <a:ext cx="540000" cy="540000"/>
            </a:xfrm>
            <a:prstGeom prst="donut">
              <a:avLst>
                <a:gd name="adj" fmla="val 5587"/>
              </a:avLst>
            </a:prstGeom>
            <a:solidFill>
              <a:srgbClr val="00B05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>
              <a:off x="3563888" y="4581128"/>
              <a:ext cx="540000" cy="540000"/>
            </a:xfrm>
            <a:prstGeom prst="donut">
              <a:avLst>
                <a:gd name="adj" fmla="val 5587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3227983" y="4395309"/>
              <a:ext cx="540000" cy="540000"/>
            </a:xfrm>
            <a:prstGeom prst="donut">
              <a:avLst>
                <a:gd name="adj" fmla="val 5587"/>
              </a:avLst>
            </a:prstGeom>
            <a:solidFill>
              <a:srgbClr val="00B05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64088" y="5373216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67744" y="5013176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83968" y="5013176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80112" y="3717032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99592" y="3861048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979712" y="3933056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27984" y="3861048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5936" y="2852936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11760" y="2924944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75656" y="3059668"/>
            <a:ext cx="5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2" name="4-Point Star 41"/>
          <p:cNvSpPr/>
          <p:nvPr/>
        </p:nvSpPr>
        <p:spPr>
          <a:xfrm>
            <a:off x="1907704" y="5172318"/>
            <a:ext cx="216024" cy="200898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1619672" y="5373216"/>
            <a:ext cx="189629" cy="1908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150123" y="4293096"/>
            <a:ext cx="189629" cy="1908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2870203" y="4678360"/>
            <a:ext cx="189629" cy="1908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2915816" y="5038400"/>
            <a:ext cx="189629" cy="1908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771800" y="5398440"/>
            <a:ext cx="189629" cy="1908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>
            <a:off x="2411760" y="5614464"/>
            <a:ext cx="189629" cy="1908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2137062" y="4678360"/>
            <a:ext cx="288032" cy="271665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1331640" y="4045714"/>
            <a:ext cx="288032" cy="271665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1334029" y="3765865"/>
            <a:ext cx="288032" cy="271665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2268038" y="3284984"/>
            <a:ext cx="288032" cy="271665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/>
          <p:cNvSpPr/>
          <p:nvPr/>
        </p:nvSpPr>
        <p:spPr>
          <a:xfrm>
            <a:off x="2339752" y="3645024"/>
            <a:ext cx="144016" cy="147519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ross 58"/>
          <p:cNvSpPr/>
          <p:nvPr/>
        </p:nvSpPr>
        <p:spPr>
          <a:xfrm>
            <a:off x="1763688" y="2921441"/>
            <a:ext cx="144016" cy="147519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/>
          <p:cNvSpPr/>
          <p:nvPr/>
        </p:nvSpPr>
        <p:spPr>
          <a:xfrm>
            <a:off x="2411760" y="2276872"/>
            <a:ext cx="144016" cy="147519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/>
          <p:cNvSpPr/>
          <p:nvPr/>
        </p:nvSpPr>
        <p:spPr>
          <a:xfrm>
            <a:off x="3203848" y="2921441"/>
            <a:ext cx="144016" cy="147519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63"/>
          <p:cNvSpPr/>
          <p:nvPr/>
        </p:nvSpPr>
        <p:spPr>
          <a:xfrm>
            <a:off x="1187624" y="2745497"/>
            <a:ext cx="108000" cy="107439"/>
          </a:xfrm>
          <a:prstGeom prst="hear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64"/>
          <p:cNvSpPr/>
          <p:nvPr/>
        </p:nvSpPr>
        <p:spPr>
          <a:xfrm>
            <a:off x="2051720" y="2897897"/>
            <a:ext cx="108000" cy="107439"/>
          </a:xfrm>
          <a:prstGeom prst="hear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art 65"/>
          <p:cNvSpPr/>
          <p:nvPr/>
        </p:nvSpPr>
        <p:spPr>
          <a:xfrm>
            <a:off x="1691680" y="3321561"/>
            <a:ext cx="108000" cy="107439"/>
          </a:xfrm>
          <a:prstGeom prst="hear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art 66"/>
          <p:cNvSpPr/>
          <p:nvPr/>
        </p:nvSpPr>
        <p:spPr>
          <a:xfrm>
            <a:off x="1403648" y="3249553"/>
            <a:ext cx="108000" cy="107439"/>
          </a:xfrm>
          <a:prstGeom prst="hear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art 67"/>
          <p:cNvSpPr/>
          <p:nvPr/>
        </p:nvSpPr>
        <p:spPr>
          <a:xfrm>
            <a:off x="1583680" y="2457465"/>
            <a:ext cx="108000" cy="107439"/>
          </a:xfrm>
          <a:prstGeom prst="hear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art 68"/>
          <p:cNvSpPr/>
          <p:nvPr/>
        </p:nvSpPr>
        <p:spPr>
          <a:xfrm>
            <a:off x="1799704" y="2457465"/>
            <a:ext cx="108000" cy="107439"/>
          </a:xfrm>
          <a:prstGeom prst="hear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ultiply 70"/>
          <p:cNvSpPr/>
          <p:nvPr/>
        </p:nvSpPr>
        <p:spPr>
          <a:xfrm>
            <a:off x="1619672" y="3792543"/>
            <a:ext cx="216024" cy="293821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ultiply 71"/>
          <p:cNvSpPr/>
          <p:nvPr/>
        </p:nvSpPr>
        <p:spPr>
          <a:xfrm>
            <a:off x="1619672" y="3999275"/>
            <a:ext cx="216024" cy="293821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ultiply 72"/>
          <p:cNvSpPr/>
          <p:nvPr/>
        </p:nvSpPr>
        <p:spPr>
          <a:xfrm>
            <a:off x="827584" y="4509120"/>
            <a:ext cx="216024" cy="293821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ultiply 73"/>
          <p:cNvSpPr/>
          <p:nvPr/>
        </p:nvSpPr>
        <p:spPr>
          <a:xfrm>
            <a:off x="611560" y="4503331"/>
            <a:ext cx="216024" cy="293821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ultiply 74"/>
          <p:cNvSpPr/>
          <p:nvPr/>
        </p:nvSpPr>
        <p:spPr>
          <a:xfrm>
            <a:off x="251520" y="3717032"/>
            <a:ext cx="216024" cy="293821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ultiply 75"/>
          <p:cNvSpPr/>
          <p:nvPr/>
        </p:nvSpPr>
        <p:spPr>
          <a:xfrm>
            <a:off x="323528" y="3429000"/>
            <a:ext cx="216024" cy="293821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1362833" y="2707097"/>
            <a:ext cx="189629" cy="1908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2389761" y="2469504"/>
            <a:ext cx="189629" cy="1908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>
            <a:off x="2857624" y="2852936"/>
            <a:ext cx="288032" cy="247817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3491880" y="2204864"/>
            <a:ext cx="288032" cy="247817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81"/>
          <p:cNvSpPr/>
          <p:nvPr/>
        </p:nvSpPr>
        <p:spPr>
          <a:xfrm>
            <a:off x="4283968" y="2677127"/>
            <a:ext cx="288032" cy="247817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3851920" y="3541223"/>
            <a:ext cx="288032" cy="247817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Decision 85"/>
          <p:cNvSpPr/>
          <p:nvPr/>
        </p:nvSpPr>
        <p:spPr>
          <a:xfrm>
            <a:off x="3500510" y="2472967"/>
            <a:ext cx="216024" cy="216024"/>
          </a:xfrm>
          <a:prstGeom prst="flowChartDecisio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Summing Junction 86"/>
          <p:cNvSpPr/>
          <p:nvPr/>
        </p:nvSpPr>
        <p:spPr>
          <a:xfrm>
            <a:off x="4067944" y="2868844"/>
            <a:ext cx="216024" cy="216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Sort 87"/>
          <p:cNvSpPr/>
          <p:nvPr/>
        </p:nvSpPr>
        <p:spPr>
          <a:xfrm>
            <a:off x="3955976" y="3289824"/>
            <a:ext cx="144016" cy="261984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Sort 89"/>
          <p:cNvSpPr/>
          <p:nvPr/>
        </p:nvSpPr>
        <p:spPr>
          <a:xfrm>
            <a:off x="4797040" y="3634420"/>
            <a:ext cx="144016" cy="261984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Sort 90"/>
          <p:cNvSpPr/>
          <p:nvPr/>
        </p:nvSpPr>
        <p:spPr>
          <a:xfrm>
            <a:off x="4856980" y="3970540"/>
            <a:ext cx="144016" cy="261984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Sort 91"/>
          <p:cNvSpPr/>
          <p:nvPr/>
        </p:nvSpPr>
        <p:spPr>
          <a:xfrm>
            <a:off x="4138043" y="4574820"/>
            <a:ext cx="144016" cy="261984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un 92"/>
          <p:cNvSpPr/>
          <p:nvPr/>
        </p:nvSpPr>
        <p:spPr>
          <a:xfrm>
            <a:off x="4567198" y="4020455"/>
            <a:ext cx="216024" cy="216633"/>
          </a:xfrm>
          <a:prstGeom prst="sun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un 93"/>
          <p:cNvSpPr/>
          <p:nvPr/>
        </p:nvSpPr>
        <p:spPr>
          <a:xfrm>
            <a:off x="4503574" y="3734538"/>
            <a:ext cx="216024" cy="216633"/>
          </a:xfrm>
          <a:prstGeom prst="sun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un 94"/>
          <p:cNvSpPr/>
          <p:nvPr/>
        </p:nvSpPr>
        <p:spPr>
          <a:xfrm>
            <a:off x="5203835" y="3102672"/>
            <a:ext cx="216024" cy="216633"/>
          </a:xfrm>
          <a:prstGeom prst="sun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un 95"/>
          <p:cNvSpPr/>
          <p:nvPr/>
        </p:nvSpPr>
        <p:spPr>
          <a:xfrm>
            <a:off x="5456608" y="3181507"/>
            <a:ext cx="216024" cy="216633"/>
          </a:xfrm>
          <a:prstGeom prst="sun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un 96"/>
          <p:cNvSpPr/>
          <p:nvPr/>
        </p:nvSpPr>
        <p:spPr>
          <a:xfrm>
            <a:off x="5428241" y="4413428"/>
            <a:ext cx="216024" cy="216633"/>
          </a:xfrm>
          <a:prstGeom prst="sun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un 97"/>
          <p:cNvSpPr/>
          <p:nvPr/>
        </p:nvSpPr>
        <p:spPr>
          <a:xfrm>
            <a:off x="5724128" y="4267263"/>
            <a:ext cx="216024" cy="216633"/>
          </a:xfrm>
          <a:prstGeom prst="sun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loud 98"/>
          <p:cNvSpPr/>
          <p:nvPr/>
        </p:nvSpPr>
        <p:spPr>
          <a:xfrm>
            <a:off x="4088938" y="4330309"/>
            <a:ext cx="216024" cy="159142"/>
          </a:xfrm>
          <a:prstGeom prst="cloud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loud 104"/>
          <p:cNvSpPr/>
          <p:nvPr/>
        </p:nvSpPr>
        <p:spPr>
          <a:xfrm>
            <a:off x="4675210" y="5414269"/>
            <a:ext cx="216024" cy="159142"/>
          </a:xfrm>
          <a:prstGeom prst="cloud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loud 105"/>
          <p:cNvSpPr/>
          <p:nvPr/>
        </p:nvSpPr>
        <p:spPr>
          <a:xfrm>
            <a:off x="4068709" y="5662977"/>
            <a:ext cx="216024" cy="159142"/>
          </a:xfrm>
          <a:prstGeom prst="cloud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loud 106"/>
          <p:cNvSpPr/>
          <p:nvPr/>
        </p:nvSpPr>
        <p:spPr>
          <a:xfrm>
            <a:off x="3691369" y="5565131"/>
            <a:ext cx="216024" cy="159142"/>
          </a:xfrm>
          <a:prstGeom prst="cloud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loud 108"/>
          <p:cNvSpPr/>
          <p:nvPr/>
        </p:nvSpPr>
        <p:spPr>
          <a:xfrm>
            <a:off x="3467730" y="5204783"/>
            <a:ext cx="216024" cy="159142"/>
          </a:xfrm>
          <a:prstGeom prst="cloud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loud 109"/>
          <p:cNvSpPr/>
          <p:nvPr/>
        </p:nvSpPr>
        <p:spPr>
          <a:xfrm>
            <a:off x="3403328" y="4950025"/>
            <a:ext cx="216024" cy="159142"/>
          </a:xfrm>
          <a:prstGeom prst="cloud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Lightning Bolt 110"/>
          <p:cNvSpPr/>
          <p:nvPr/>
        </p:nvSpPr>
        <p:spPr>
          <a:xfrm>
            <a:off x="4458408" y="5172318"/>
            <a:ext cx="216802" cy="157200"/>
          </a:xfrm>
          <a:prstGeom prst="lightningBol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09880"/>
              </p:ext>
            </p:extLst>
          </p:nvPr>
        </p:nvGraphicFramePr>
        <p:xfrm>
          <a:off x="5868144" y="1530365"/>
          <a:ext cx="31203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810"/>
                <a:gridCol w="896049"/>
                <a:gridCol w="12084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Config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Valence e-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3" name="Group 112"/>
          <p:cNvGrpSpPr>
            <a:grpSpLocks noChangeAspect="1"/>
          </p:cNvGrpSpPr>
          <p:nvPr/>
        </p:nvGrpSpPr>
        <p:grpSpPr>
          <a:xfrm>
            <a:off x="6030305" y="4363558"/>
            <a:ext cx="3798279" cy="2241539"/>
            <a:chOff x="231688" y="3921536"/>
            <a:chExt cx="4844368" cy="2858883"/>
          </a:xfrm>
        </p:grpSpPr>
        <p:grpSp>
          <p:nvGrpSpPr>
            <p:cNvPr id="114" name="Group 113"/>
            <p:cNvGrpSpPr/>
            <p:nvPr/>
          </p:nvGrpSpPr>
          <p:grpSpPr>
            <a:xfrm>
              <a:off x="611560" y="4221088"/>
              <a:ext cx="2952328" cy="2160240"/>
              <a:chOff x="611560" y="4221088"/>
              <a:chExt cx="2952328" cy="2160240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1187624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1619672" y="4941168"/>
                <a:ext cx="9361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187624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2555776" y="494116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2555776" y="566124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2915816" y="5589240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>
                <a:off x="2915816" y="5733256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611560" y="5589240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611560" y="5733256"/>
                <a:ext cx="6480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1187624" y="4221088"/>
                <a:ext cx="432048" cy="72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231688" y="3921536"/>
              <a:ext cx="4844368" cy="2858883"/>
              <a:chOff x="231688" y="3921536"/>
              <a:chExt cx="4844368" cy="285888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2411760" y="6300028"/>
                <a:ext cx="1512168" cy="4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150086" y="6309369"/>
                <a:ext cx="1512168" cy="4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   O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563888" y="54452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31688" y="544522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900533" y="3921536"/>
                <a:ext cx="1512168" cy="47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</p:grpSp>
      </p:grpSp>
      <p:cxnSp>
        <p:nvCxnSpPr>
          <p:cNvPr id="132" name="Straight Connector 131"/>
          <p:cNvCxnSpPr/>
          <p:nvPr/>
        </p:nvCxnSpPr>
        <p:spPr>
          <a:xfrm flipV="1">
            <a:off x="7852532" y="4950025"/>
            <a:ext cx="0" cy="212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831064" y="5073294"/>
            <a:ext cx="300432" cy="117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140644" y="4941168"/>
            <a:ext cx="0" cy="212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6156176" y="436510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979368" y="465313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100392" y="4906365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668344" y="465313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131496" y="6228020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547320" y="6228020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H="1">
            <a:off x="8028384" y="6381328"/>
            <a:ext cx="1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6840272" y="6381328"/>
            <a:ext cx="1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6444208" y="4548224"/>
            <a:ext cx="18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879448" y="551723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7596336" y="515719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7020272" y="515719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6804248" y="550794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179512" y="6228020"/>
            <a:ext cx="47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UNPAIRED ELECTRON,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=0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Spin multiplicity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2S+1=2(n(1/2))+1=2(0)+1=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1" name="Cloud 130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simulation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7544" y="1628800"/>
            <a:ext cx="6192688" cy="4968920"/>
            <a:chOff x="1403648" y="1700808"/>
            <a:chExt cx="6192688" cy="4968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700808"/>
              <a:ext cx="6192688" cy="49689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71800" y="2636912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1800" y="3284984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3933056"/>
              <a:ext cx="410445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4617132"/>
              <a:ext cx="4248472" cy="1800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9672" y="5157192"/>
              <a:ext cx="5256584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56176" y="2492896"/>
            <a:ext cx="50405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76256" y="249289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RUN</a:t>
            </a:r>
          </a:p>
          <a:p>
            <a:pPr marL="342900" indent="-342900">
              <a:buAutoNum type="arabicPeriod"/>
            </a:pPr>
            <a:r>
              <a:rPr lang="en-US" dirty="0" smtClean="0"/>
              <a:t>Pop up message: specifying output directory</a:t>
            </a:r>
          </a:p>
        </p:txBody>
      </p:sp>
      <p:sp>
        <p:nvSpPr>
          <p:cNvPr id="12" name="Cloud 11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5649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Specify *.</a:t>
            </a:r>
            <a:r>
              <a:rPr lang="en-US" dirty="0" err="1" smtClean="0">
                <a:solidFill>
                  <a:srgbClr val="FF0000"/>
                </a:solidFill>
              </a:rPr>
              <a:t>chk</a:t>
            </a:r>
            <a:r>
              <a:rPr lang="en-US" dirty="0" smtClean="0">
                <a:solidFill>
                  <a:srgbClr val="FF0000"/>
                </a:solidFill>
              </a:rPr>
              <a:t> directory &amp; 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2036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Command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38517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Your desired title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44371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Molecule/cluster charge &amp; spin multiplicity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085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Molecule/cluster’s Z-Matrix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" y="1485144"/>
            <a:ext cx="3342208" cy="32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Extracting result:</a:t>
            </a:r>
            <a:br>
              <a:rPr lang="en-US" dirty="0" smtClean="0"/>
            </a:br>
            <a:r>
              <a:rPr lang="en-US" dirty="0" smtClean="0"/>
              <a:t>Structure optimization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35896" y="1628800"/>
            <a:ext cx="2088232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Optimization complete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5733256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for NEXT SIMULATION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2987824" y="4113076"/>
            <a:ext cx="648072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  <a:endCxn id="5" idx="0"/>
          </p:cNvCxnSpPr>
          <p:nvPr/>
        </p:nvCxnSpPr>
        <p:spPr>
          <a:xfrm>
            <a:off x="4680012" y="2348880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16016" y="3356992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635896" y="2780928"/>
            <a:ext cx="208823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 the output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16016" y="4293096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635896" y="3789040"/>
            <a:ext cx="208823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in </a:t>
            </a:r>
            <a:r>
              <a:rPr lang="en-US" dirty="0" err="1" smtClean="0">
                <a:solidFill>
                  <a:schemeClr val="tx1"/>
                </a:solidFill>
              </a:rPr>
              <a:t>Gaussview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16016" y="5301208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635896" y="4725144"/>
            <a:ext cx="208823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as Gaussian Input Files (.</a:t>
            </a:r>
            <a:r>
              <a:rPr lang="en-US" dirty="0" err="1" smtClean="0"/>
              <a:t>gjf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164288" y="2924944"/>
            <a:ext cx="1728192" cy="648072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Frequency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4288" y="3861048"/>
            <a:ext cx="172819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4288" y="4797152"/>
            <a:ext cx="172819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 population simulation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64288" y="5733256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calculation</a:t>
            </a:r>
            <a:endParaRPr lang="en-US" dirty="0"/>
          </a:p>
        </p:txBody>
      </p:sp>
      <p:cxnSp>
        <p:nvCxnSpPr>
          <p:cNvPr id="31" name="Elbow Connector 30"/>
          <p:cNvCxnSpPr>
            <a:stCxn id="7" idx="3"/>
            <a:endCxn id="26" idx="1"/>
          </p:cNvCxnSpPr>
          <p:nvPr/>
        </p:nvCxnSpPr>
        <p:spPr>
          <a:xfrm flipV="1">
            <a:off x="5724128" y="3248980"/>
            <a:ext cx="1440160" cy="2808312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1"/>
          </p:cNvCxnSpPr>
          <p:nvPr/>
        </p:nvCxnSpPr>
        <p:spPr>
          <a:xfrm>
            <a:off x="6444208" y="4185084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44208" y="5085184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44208" y="6021288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07504" y="859941"/>
            <a:ext cx="8942221" cy="6457491"/>
            <a:chOff x="107504" y="859941"/>
            <a:chExt cx="8942221" cy="645749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859941"/>
              <a:ext cx="8942221" cy="645749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23528" y="4365104"/>
              <a:ext cx="6192688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Work doesn’t kill,</a:t>
              </a:r>
            </a:p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But worry does</a:t>
              </a:r>
            </a:p>
            <a:p>
              <a:endParaRPr lang="en-US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US" b="1" dirty="0" smtClean="0">
                  <a:latin typeface="Andalus" pitchFamily="18" charset="-78"/>
                  <a:cs typeface="Andalus" pitchFamily="18" charset="-78"/>
                </a:rPr>
                <a:t>-unknown post graduate student</a:t>
              </a:r>
              <a:endParaRPr lang="en-US" b="1" dirty="0">
                <a:latin typeface="Andalus" pitchFamily="18" charset="-78"/>
                <a:cs typeface="Andalus" pitchFamily="18" charset="-78"/>
              </a:endParaRPr>
            </a:p>
          </p:txBody>
        </p:sp>
      </p:grpSp>
      <p:sp>
        <p:nvSpPr>
          <p:cNvPr id="43" name="Cloud 42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for Frequency, Energy, Full Population &amp;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9381"/>
            <a:ext cx="5657453" cy="4525963"/>
          </a:xfrm>
        </p:spPr>
      </p:pic>
      <p:sp>
        <p:nvSpPr>
          <p:cNvPr id="5" name="TextBox 4"/>
          <p:cNvSpPr txBox="1"/>
          <p:nvPr/>
        </p:nvSpPr>
        <p:spPr>
          <a:xfrm>
            <a:off x="6012160" y="1988840"/>
            <a:ext cx="2987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Open Gaussian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File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Open</a:t>
            </a:r>
          </a:p>
          <a:p>
            <a:pPr marL="342900" indent="-342900">
              <a:buAutoNum type="arabicPeriod"/>
            </a:pPr>
            <a:r>
              <a:rPr lang="en-US" dirty="0" smtClean="0"/>
              <a:t>Select the saved “Structure optimization output” which saved as .</a:t>
            </a:r>
            <a:r>
              <a:rPr lang="en-US" dirty="0" err="1" smtClean="0"/>
              <a:t>gjf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 new interface appears (as shown)</a:t>
            </a:r>
          </a:p>
          <a:p>
            <a:pPr marL="342900" indent="-342900">
              <a:buAutoNum type="arabicPeriod"/>
            </a:pPr>
            <a:r>
              <a:rPr lang="en-US" dirty="0" smtClean="0"/>
              <a:t>Change “Route Section” to frequency/energy/full population/size command</a:t>
            </a:r>
          </a:p>
          <a:p>
            <a:pPr marL="342900" indent="-342900">
              <a:buAutoNum type="arabicPeriod"/>
            </a:pPr>
            <a:r>
              <a:rPr lang="en-US" dirty="0" smtClean="0"/>
              <a:t>Leave “Molecule Specification” blank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RUN</a:t>
            </a:r>
          </a:p>
          <a:p>
            <a:pPr marL="342900" indent="-342900">
              <a:buAutoNum type="arabicPeriod"/>
            </a:pPr>
            <a:r>
              <a:rPr lang="en-US" dirty="0" smtClean="0"/>
              <a:t>Specify output directory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" y="2925264"/>
            <a:ext cx="3039479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result:</a:t>
            </a:r>
            <a:br>
              <a:rPr lang="en-US" dirty="0" smtClean="0"/>
            </a:br>
            <a:r>
              <a:rPr lang="en-US" dirty="0" smtClean="0"/>
              <a:t>Frequency simulation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11860" y="1628800"/>
            <a:ext cx="2988332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Completed Freq. simulation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2987824" y="4113076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>
            <a:off x="4680012" y="2348880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16016" y="3356992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635896" y="2780928"/>
            <a:ext cx="208823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 the 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5896" y="3789040"/>
            <a:ext cx="208823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in </a:t>
            </a:r>
            <a:r>
              <a:rPr lang="en-US" dirty="0" err="1" smtClean="0">
                <a:solidFill>
                  <a:schemeClr val="tx1"/>
                </a:solidFill>
              </a:rPr>
              <a:t>Gaussview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3207127" cy="3600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322153" y="3645024"/>
            <a:ext cx="504056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9592" y="6167045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REALISTIC MOLECULAR MODEL:</a:t>
            </a:r>
            <a:br>
              <a:rPr lang="en-US" dirty="0" smtClean="0"/>
            </a:br>
            <a:r>
              <a:rPr lang="en-US" dirty="0" smtClean="0"/>
              <a:t>Positive frequencies</a:t>
            </a:r>
            <a:endParaRPr lang="en-US" dirty="0"/>
          </a:p>
        </p:txBody>
      </p:sp>
      <p:sp>
        <p:nvSpPr>
          <p:cNvPr id="37" name="Cloud 36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5104"/>
            <a:ext cx="2933498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result:</a:t>
            </a:r>
            <a:br>
              <a:rPr lang="en-US" dirty="0" smtClean="0"/>
            </a:br>
            <a:r>
              <a:rPr lang="en-US" dirty="0" smtClean="0"/>
              <a:t>Energy simulation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11860" y="1628800"/>
            <a:ext cx="2988332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Completed Energy calculation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2987824" y="4113076"/>
            <a:ext cx="648072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>
            <a:off x="4680012" y="2348880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16016" y="3356992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635896" y="2780928"/>
            <a:ext cx="208823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 the 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5896" y="3789040"/>
            <a:ext cx="208823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in </a:t>
            </a:r>
            <a:r>
              <a:rPr lang="en-US" dirty="0" err="1" smtClean="0">
                <a:solidFill>
                  <a:schemeClr val="tx1"/>
                </a:solidFill>
              </a:rPr>
              <a:t>Gaussview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" y="4550805"/>
            <a:ext cx="9144000" cy="22625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53012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Absorption curve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53732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Oscillator strength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44546" y="54545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48064" y="55172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532085" y="3436628"/>
            <a:ext cx="1625701" cy="602653"/>
          </a:xfrm>
          <a:prstGeom prst="bentConnector3">
            <a:avLst>
              <a:gd name="adj1" fmla="val 312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62" y="1485104"/>
            <a:ext cx="2615434" cy="2880000"/>
          </a:xfrm>
          <a:prstGeom prst="rect">
            <a:avLst/>
          </a:prstGeom>
        </p:spPr>
      </p:pic>
      <p:cxnSp>
        <p:nvCxnSpPr>
          <p:cNvPr id="31" name="Elbow Connector 30"/>
          <p:cNvCxnSpPr/>
          <p:nvPr/>
        </p:nvCxnSpPr>
        <p:spPr>
          <a:xfrm flipV="1">
            <a:off x="2483768" y="1628800"/>
            <a:ext cx="3937294" cy="360040"/>
          </a:xfrm>
          <a:prstGeom prst="bentConnector3">
            <a:avLst>
              <a:gd name="adj1" fmla="val 2000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24328" y="2940086"/>
            <a:ext cx="864096" cy="215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24" y="4802414"/>
            <a:ext cx="16637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result:</a:t>
            </a:r>
            <a:br>
              <a:rPr lang="en-US" dirty="0" smtClean="0"/>
            </a:br>
            <a:r>
              <a:rPr lang="en-US" dirty="0" smtClean="0"/>
              <a:t>Full Population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7804" y="1628800"/>
            <a:ext cx="2988332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Completed Full Population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5" idx="0"/>
          </p:cNvCxnSpPr>
          <p:nvPr/>
        </p:nvCxnSpPr>
        <p:spPr>
          <a:xfrm>
            <a:off x="4175956" y="2348880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11960" y="3356992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131840" y="2780928"/>
            <a:ext cx="208823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 the 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31840" y="3789040"/>
            <a:ext cx="208823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in </a:t>
            </a:r>
            <a:r>
              <a:rPr lang="en-US" dirty="0" err="1" smtClean="0">
                <a:solidFill>
                  <a:schemeClr val="tx1"/>
                </a:solidFill>
              </a:rPr>
              <a:t>Gaussview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5175"/>
            <a:ext cx="2664296" cy="4610129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8" idx="1"/>
          </p:cNvCxnSpPr>
          <p:nvPr/>
        </p:nvCxnSpPr>
        <p:spPr>
          <a:xfrm rot="10800000" flipV="1">
            <a:off x="2051720" y="4113076"/>
            <a:ext cx="1080120" cy="1836204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63" y="2349280"/>
            <a:ext cx="3606533" cy="360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12160" y="5240100"/>
            <a:ext cx="720080" cy="153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01632" y="5373786"/>
            <a:ext cx="720080" cy="215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49820" y="2277312"/>
            <a:ext cx="3711274" cy="3960000"/>
            <a:chOff x="2043696" y="2128473"/>
            <a:chExt cx="3711274" cy="396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696" y="2128473"/>
              <a:ext cx="3711274" cy="3960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034890" y="5158332"/>
              <a:ext cx="720080" cy="2154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84" y="2313076"/>
            <a:ext cx="3732110" cy="360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24328" y="3465289"/>
            <a:ext cx="1119502" cy="215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24328" y="3717032"/>
            <a:ext cx="1119502" cy="215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03426" y="6167045"/>
            <a:ext cx="624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Excited state energy, LUMO=-0.14320 H x 26.211=-3.753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Ground state energy, HOMO: -0.26601 H x 26.211=-6.972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24328" y="3059668"/>
            <a:ext cx="86810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LUMO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24328" y="3995772"/>
            <a:ext cx="86810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HOMO</a:t>
            </a:r>
            <a:endParaRPr lang="en-US" dirty="0"/>
          </a:p>
        </p:txBody>
      </p:sp>
      <p:sp>
        <p:nvSpPr>
          <p:cNvPr id="31" name="Cloud 30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result:</a:t>
            </a:r>
            <a:br>
              <a:rPr lang="en-US" dirty="0" smtClean="0"/>
            </a:br>
            <a:r>
              <a:rPr lang="en-US" dirty="0" smtClean="0"/>
              <a:t>Molecule size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7804" y="1628800"/>
            <a:ext cx="2988332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Completed Size calculation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5" idx="0"/>
          </p:cNvCxnSpPr>
          <p:nvPr/>
        </p:nvCxnSpPr>
        <p:spPr>
          <a:xfrm>
            <a:off x="4175956" y="2348880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11960" y="3356992"/>
            <a:ext cx="0" cy="43204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131840" y="2780928"/>
            <a:ext cx="208823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 the 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31840" y="3789040"/>
            <a:ext cx="208823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in </a:t>
            </a:r>
            <a:r>
              <a:rPr lang="en-US" dirty="0" err="1" smtClean="0">
                <a:solidFill>
                  <a:schemeClr val="tx1"/>
                </a:solidFill>
              </a:rPr>
              <a:t>Gaussview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7804" y="5373216"/>
            <a:ext cx="3672407" cy="12044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57535"/>
            <a:ext cx="3039479" cy="28800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2267744" y="4869160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09" y="5518255"/>
            <a:ext cx="3556000" cy="914400"/>
          </a:xfrm>
          <a:prstGeom prst="rect">
            <a:avLst/>
          </a:prstGeom>
        </p:spPr>
      </p:pic>
      <p:cxnSp>
        <p:nvCxnSpPr>
          <p:cNvPr id="9" name="Elbow Connector 8"/>
          <p:cNvCxnSpPr>
            <a:stCxn id="21" idx="2"/>
            <a:endCxn id="19" idx="2"/>
          </p:cNvCxnSpPr>
          <p:nvPr/>
        </p:nvCxnSpPr>
        <p:spPr>
          <a:xfrm rot="16200000" flipH="1">
            <a:off x="2379542" y="4313229"/>
            <a:ext cx="1440160" cy="3088772"/>
          </a:xfrm>
          <a:prstGeom prst="bentConnector3">
            <a:avLst>
              <a:gd name="adj1" fmla="val 11587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2120" y="3779995"/>
            <a:ext cx="309634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Surface area (sphere)= 4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197.708 Å</a:t>
            </a:r>
            <a:r>
              <a:rPr lang="en-US" baseline="30000" dirty="0" smtClean="0"/>
              <a:t>2 </a:t>
            </a:r>
            <a:r>
              <a:rPr lang="en-US" dirty="0" smtClean="0"/>
              <a:t>= 12.568 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 = 3.966 Å</a:t>
            </a:r>
          </a:p>
          <a:p>
            <a:r>
              <a:rPr lang="en-US" dirty="0" smtClean="0"/>
              <a:t>d = 7.932 </a:t>
            </a:r>
            <a:r>
              <a:rPr lang="en-US" dirty="0"/>
              <a:t>Å</a:t>
            </a:r>
          </a:p>
        </p:txBody>
      </p:sp>
      <p:cxnSp>
        <p:nvCxnSpPr>
          <p:cNvPr id="17" name="Elbow Connector 16"/>
          <p:cNvCxnSpPr>
            <a:endCxn id="11" idx="2"/>
          </p:cNvCxnSpPr>
          <p:nvPr/>
        </p:nvCxnSpPr>
        <p:spPr>
          <a:xfrm flipV="1">
            <a:off x="4788024" y="4980324"/>
            <a:ext cx="2412268" cy="883968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7388083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0" y="64440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hlink"/>
                </a:solidFill>
                <a:latin typeface="Book Antiqua" charset="0"/>
              </a:rPr>
              <a:t>Vito </a:t>
            </a:r>
            <a:r>
              <a:rPr lang="en-US" b="1" dirty="0" err="1" smtClean="0">
                <a:solidFill>
                  <a:schemeClr val="hlink"/>
                </a:solidFill>
                <a:latin typeface="Book Antiqua" charset="0"/>
              </a:rPr>
              <a:t>Volterra</a:t>
            </a:r>
            <a:r>
              <a:rPr lang="en-US" b="1" dirty="0" smtClean="0">
                <a:solidFill>
                  <a:schemeClr val="hlink"/>
                </a:solidFill>
                <a:latin typeface="Book Antiqua" charset="0"/>
              </a:rPr>
              <a:t> “</a:t>
            </a:r>
            <a:r>
              <a:rPr lang="en-MY" i="1" dirty="0" smtClean="0"/>
              <a:t>Theory </a:t>
            </a:r>
            <a:r>
              <a:rPr lang="en-MY" i="1" dirty="0"/>
              <a:t>of </a:t>
            </a:r>
            <a:r>
              <a:rPr lang="en-MY" i="1" dirty="0" err="1"/>
              <a:t>functionals</a:t>
            </a:r>
            <a:r>
              <a:rPr lang="en-MY" i="1" dirty="0"/>
              <a:t> and of Integral and </a:t>
            </a:r>
            <a:r>
              <a:rPr lang="en-MY" i="1" dirty="0" err="1"/>
              <a:t>Integro</a:t>
            </a:r>
            <a:r>
              <a:rPr lang="en-MY" i="1" dirty="0"/>
              <a:t>-Differential </a:t>
            </a:r>
            <a:r>
              <a:rPr lang="en-MY" i="1" dirty="0" smtClean="0"/>
              <a:t>Equations”</a:t>
            </a:r>
            <a:r>
              <a:rPr lang="en-MY" dirty="0" smtClean="0"/>
              <a:t> </a:t>
            </a:r>
            <a:r>
              <a:rPr lang="en-MY" dirty="0"/>
              <a:t>(1930)</a:t>
            </a:r>
            <a:endParaRPr lang="en-US" b="1" dirty="0">
              <a:solidFill>
                <a:schemeClr val="hlink"/>
              </a:solidFill>
              <a:latin typeface="Book Antiqua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44857" y="1989160"/>
            <a:ext cx="3211319" cy="2880000"/>
            <a:chOff x="6339975" y="3752679"/>
            <a:chExt cx="2408489" cy="216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339975" y="3752679"/>
              <a:ext cx="2408489" cy="2160000"/>
              <a:chOff x="6319038" y="3752679"/>
              <a:chExt cx="2408489" cy="2160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38" y="3752679"/>
                <a:ext cx="2259414" cy="21600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020272" y="5732659"/>
                <a:ext cx="1707255" cy="180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OUTPUT y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533578" y="4653136"/>
              <a:ext cx="1710830" cy="3924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y</a:t>
              </a:r>
              <a:r>
                <a:rPr lang="en-US" sz="2800" dirty="0" smtClean="0"/>
                <a:t> = f(x) = 2x+3</a:t>
              </a:r>
              <a:endParaRPr lang="en-US" sz="28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61271" y="5301208"/>
            <a:ext cx="4398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/>
              <a:t>“</a:t>
            </a:r>
            <a:r>
              <a:rPr lang="en-US" sz="4000" b="1" i="1" dirty="0"/>
              <a:t>y</a:t>
            </a:r>
            <a:r>
              <a:rPr lang="en-US" sz="4000" dirty="0"/>
              <a:t> is a </a:t>
            </a:r>
            <a:r>
              <a:rPr lang="en-US" sz="4000" dirty="0">
                <a:solidFill>
                  <a:srgbClr val="FF0000"/>
                </a:solidFill>
              </a:rPr>
              <a:t>function</a:t>
            </a:r>
            <a:r>
              <a:rPr lang="en-US" sz="4000" dirty="0"/>
              <a:t> of </a:t>
            </a:r>
            <a:r>
              <a:rPr lang="en-US" sz="4000" b="1" i="1" dirty="0"/>
              <a:t>x</a:t>
            </a:r>
            <a:r>
              <a:rPr 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2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Input: QD semiconductor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BULK semiconductor:</a:t>
            </a:r>
          </a:p>
          <a:p>
            <a:pPr lvl="1"/>
            <a:r>
              <a:rPr lang="en-US" dirty="0" smtClean="0"/>
              <a:t>Crystal</a:t>
            </a:r>
          </a:p>
          <a:p>
            <a:pPr lvl="1"/>
            <a:r>
              <a:rPr lang="en-US" dirty="0" smtClean="0"/>
              <a:t>Bond length, angle and dihedral angle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are constant </a:t>
            </a:r>
          </a:p>
          <a:p>
            <a:pPr lvl="1"/>
            <a:endParaRPr lang="en-US" dirty="0"/>
          </a:p>
          <a:p>
            <a:r>
              <a:rPr lang="en-US" dirty="0" smtClean="0"/>
              <a:t>QUANTUM DOT semiconductor:</a:t>
            </a:r>
          </a:p>
          <a:p>
            <a:pPr lvl="1"/>
            <a:r>
              <a:rPr lang="en-US" dirty="0" smtClean="0"/>
              <a:t>Quasi-crystal</a:t>
            </a:r>
          </a:p>
          <a:p>
            <a:pPr lvl="1"/>
            <a:r>
              <a:rPr lang="en-US" dirty="0" smtClean="0"/>
              <a:t>Bond length, angle &amp; dihedral angle</a:t>
            </a:r>
            <a:br>
              <a:rPr lang="en-US" dirty="0" smtClean="0"/>
            </a:br>
            <a:r>
              <a:rPr lang="en-US" dirty="0" smtClean="0"/>
              <a:t>change due to surface relaxations</a:t>
            </a:r>
          </a:p>
          <a:p>
            <a:pPr lvl="1"/>
            <a:r>
              <a:rPr lang="en-US" dirty="0" smtClean="0"/>
              <a:t>FULL OPTIMIZATION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(bond length, angle &amp; dihedral)</a:t>
            </a:r>
          </a:p>
        </p:txBody>
      </p:sp>
      <p:sp>
        <p:nvSpPr>
          <p:cNvPr id="7" name="Cube 6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251" y="1296182"/>
            <a:ext cx="1762185" cy="22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863" y="3933056"/>
            <a:ext cx="191657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496" y="6093296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Puzder</a:t>
            </a:r>
            <a:r>
              <a:rPr lang="en-US" b="1" dirty="0"/>
              <a:t> et al </a:t>
            </a:r>
            <a:r>
              <a:rPr lang="en-MY" b="1" dirty="0"/>
              <a:t>Phys. Rev. </a:t>
            </a:r>
            <a:r>
              <a:rPr lang="en-MY" b="1" dirty="0" err="1"/>
              <a:t>Lett</a:t>
            </a:r>
            <a:r>
              <a:rPr lang="en-MY" b="1" dirty="0"/>
              <a:t>. 92, 217401 (2004</a:t>
            </a:r>
            <a:r>
              <a:rPr lang="en-MY" b="1" dirty="0" smtClean="0"/>
              <a:t>) </a:t>
            </a:r>
            <a:r>
              <a:rPr lang="en-MY" b="1" dirty="0"/>
              <a:t>Self-Healing of </a:t>
            </a:r>
            <a:r>
              <a:rPr lang="en-MY" b="1" dirty="0" err="1"/>
              <a:t>CdSe</a:t>
            </a:r>
            <a:r>
              <a:rPr lang="en-MY" b="1" dirty="0"/>
              <a:t> </a:t>
            </a:r>
            <a:r>
              <a:rPr lang="en-MY" b="1" dirty="0" err="1"/>
              <a:t>Nanocrystals</a:t>
            </a:r>
            <a:r>
              <a:rPr lang="en-MY" b="1" dirty="0"/>
              <a:t>: First-Principles Calculations</a:t>
            </a:r>
            <a:endParaRPr lang="en-MY" dirty="0"/>
          </a:p>
          <a:p>
            <a:endParaRPr lang="en-MY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494151"/>
            <a:ext cx="4103948" cy="1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61" y="6489360"/>
            <a:ext cx="2177419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Step 1: Download CIF </a:t>
            </a:r>
            <a:endParaRPr lang="en-MY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Download (example: </a:t>
            </a:r>
            <a:r>
              <a:rPr lang="en-US" dirty="0" err="1" smtClean="0"/>
              <a:t>CdSe</a:t>
            </a:r>
            <a:r>
              <a:rPr lang="en-US" dirty="0" smtClean="0"/>
              <a:t>) CIF file from: </a:t>
            </a:r>
            <a:r>
              <a:rPr lang="en-US" dirty="0" smtClean="0">
                <a:hlinkClick r:id="rId2"/>
              </a:rPr>
              <a:t>www.crystallography.net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Based on the CIF, build our own cluster</a:t>
            </a:r>
            <a:endParaRPr lang="en-MY" dirty="0"/>
          </a:p>
        </p:txBody>
      </p:sp>
      <p:sp>
        <p:nvSpPr>
          <p:cNvPr id="7" name="Cube 6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4" y="2709240"/>
            <a:ext cx="2544716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4869590" cy="31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Input Step 2: Open PBC </a:t>
            </a:r>
            <a:endParaRPr lang="en-MY" dirty="0"/>
          </a:p>
        </p:txBody>
      </p:sp>
      <p:sp>
        <p:nvSpPr>
          <p:cNvPr id="6" name="Cube 5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68" y="1189214"/>
            <a:ext cx="6213376" cy="4544042"/>
          </a:xfrm>
        </p:spPr>
      </p:pic>
    </p:spTree>
    <p:extLst>
      <p:ext uri="{BB962C8B-B14F-4D97-AF65-F5344CB8AC3E}">
        <p14:creationId xmlns:p14="http://schemas.microsoft.com/office/powerpoint/2010/main" val="15017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Input Step 3: Make bigger cluster</a:t>
            </a:r>
            <a:endParaRPr lang="en-MY" dirty="0"/>
          </a:p>
        </p:txBody>
      </p:sp>
      <p:sp>
        <p:nvSpPr>
          <p:cNvPr id="6" name="Cube 5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3809853"/>
          </a:xfrm>
        </p:spPr>
      </p:pic>
      <p:sp>
        <p:nvSpPr>
          <p:cNvPr id="11" name="Frame 10"/>
          <p:cNvSpPr/>
          <p:nvPr/>
        </p:nvSpPr>
        <p:spPr>
          <a:xfrm>
            <a:off x="611560" y="1628800"/>
            <a:ext cx="5184576" cy="72008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196752"/>
            <a:ext cx="58166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Input Step 4: </a:t>
            </a:r>
            <a:br>
              <a:rPr lang="en-US" sz="4400" dirty="0" smtClean="0"/>
            </a:br>
            <a:r>
              <a:rPr lang="en-US" sz="4400" dirty="0" smtClean="0"/>
              <a:t>Making smallest meaningful cluster</a:t>
            </a:r>
            <a:endParaRPr lang="en-MY" dirty="0"/>
          </a:p>
        </p:txBody>
      </p:sp>
      <p:sp>
        <p:nvSpPr>
          <p:cNvPr id="6" name="Cube 5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0" y="1570579"/>
            <a:ext cx="2160000" cy="634285"/>
          </a:xfrm>
        </p:spPr>
      </p:pic>
      <p:sp>
        <p:nvSpPr>
          <p:cNvPr id="9" name="TextBox 8">
            <a:hlinkClick r:id="rId3" action="ppaction://hlinkfile"/>
          </p:cNvPr>
          <p:cNvSpPr txBox="1"/>
          <p:nvPr/>
        </p:nvSpPr>
        <p:spPr>
          <a:xfrm>
            <a:off x="467544" y="63720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Jose et. al J. Am. Chem. Soc. 2006, 128, 629-636</a:t>
            </a:r>
            <a:endParaRPr lang="en-MY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964135" cy="2880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3568" y="2492896"/>
            <a:ext cx="2160240" cy="2736264"/>
            <a:chOff x="683568" y="2492896"/>
            <a:chExt cx="2160240" cy="273626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473691" y="2924904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73691" y="2924904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763688" y="3284944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63688" y="3284944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123768" y="3356992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23768" y="3356992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483808" y="3717032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83808" y="3717032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411760" y="2852896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11760" y="2852896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835696" y="2492896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35696" y="2492896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619672" y="4869160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19672" y="4869160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123728" y="4221088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23728" y="4221088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83568" y="4869160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3568" y="4869160"/>
              <a:ext cx="360000" cy="360000"/>
            </a:xfrm>
            <a:prstGeom prst="line">
              <a:avLst/>
            </a:prstGeom>
            <a:ln w="5715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51" y="1549194"/>
            <a:ext cx="2868245" cy="28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99792" y="153290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Save</a:t>
            </a:r>
          </a:p>
          <a:p>
            <a:pPr algn="r"/>
            <a:r>
              <a:rPr lang="en-US" dirty="0" smtClean="0"/>
              <a:t>Click “Results”</a:t>
            </a:r>
          </a:p>
          <a:p>
            <a:pPr algn="r"/>
            <a:r>
              <a:rPr lang="en-US" dirty="0" smtClean="0"/>
              <a:t>Click “View Files”</a:t>
            </a:r>
          </a:p>
          <a:p>
            <a:pPr algn="r"/>
            <a:r>
              <a:rPr lang="en-US" dirty="0" smtClean="0"/>
              <a:t>Delete “TV”</a:t>
            </a:r>
          </a:p>
          <a:p>
            <a:pPr algn="r"/>
            <a:r>
              <a:rPr lang="en-US" dirty="0" smtClean="0"/>
              <a:t>Save</a:t>
            </a:r>
          </a:p>
          <a:p>
            <a:pPr algn="r"/>
            <a:r>
              <a:rPr lang="en-US" dirty="0" smtClean="0"/>
              <a:t>Close &amp; open again</a:t>
            </a:r>
          </a:p>
          <a:p>
            <a:pPr algn="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11" y="3285144"/>
            <a:ext cx="4114285" cy="1440000"/>
          </a:xfrm>
          <a:prstGeom prst="rect">
            <a:avLst/>
          </a:prstGeom>
        </p:spPr>
      </p:pic>
      <p:sp>
        <p:nvSpPr>
          <p:cNvPr id="37" name="Frame 36"/>
          <p:cNvSpPr/>
          <p:nvPr/>
        </p:nvSpPr>
        <p:spPr>
          <a:xfrm>
            <a:off x="683568" y="1549194"/>
            <a:ext cx="504056" cy="7223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076056" y="4684088"/>
            <a:ext cx="3894719" cy="1995597"/>
            <a:chOff x="5076056" y="4684088"/>
            <a:chExt cx="3894719" cy="19955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4684088"/>
              <a:ext cx="2166527" cy="199559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076056" y="5300888"/>
              <a:ext cx="2028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(</a:t>
              </a:r>
              <a:r>
                <a:rPr lang="en-US" sz="4000" dirty="0" err="1" smtClean="0"/>
                <a:t>CdSe</a:t>
              </a:r>
              <a:r>
                <a:rPr lang="en-US" sz="4000" dirty="0" smtClean="0"/>
                <a:t>)</a:t>
              </a:r>
              <a:r>
                <a:rPr lang="en-US" sz="4000" baseline="-25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7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94" y="764904"/>
            <a:ext cx="3027010" cy="18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multiplicity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Singlet State: 2S+1=1</a:t>
            </a:r>
          </a:p>
          <a:p>
            <a:pPr lvl="1"/>
            <a:r>
              <a:rPr lang="en-US" dirty="0"/>
              <a:t>2(nx1/2)+</a:t>
            </a:r>
            <a:r>
              <a:rPr lang="en-US" dirty="0" smtClean="0"/>
              <a:t>1=1</a:t>
            </a:r>
            <a:endParaRPr lang="en-US" dirty="0"/>
          </a:p>
          <a:p>
            <a:pPr lvl="1"/>
            <a:r>
              <a:rPr lang="en-US" dirty="0" smtClean="0"/>
              <a:t>n=0 (no </a:t>
            </a:r>
            <a:r>
              <a:rPr lang="en-US" dirty="0"/>
              <a:t>unpaired </a:t>
            </a:r>
            <a:r>
              <a:rPr lang="en-US" dirty="0" smtClean="0"/>
              <a:t>electrons/all electrons are paired)</a:t>
            </a:r>
          </a:p>
          <a:p>
            <a:pPr lvl="1"/>
            <a:r>
              <a:rPr lang="en-US" dirty="0"/>
              <a:t>No resultant magnetic moment</a:t>
            </a:r>
          </a:p>
          <a:p>
            <a:pPr lvl="1"/>
            <a:r>
              <a:rPr lang="en-US" dirty="0"/>
              <a:t>Magnetic moment produced by electron spin +1/2 and -1/2 cancel out each other</a:t>
            </a:r>
          </a:p>
          <a:p>
            <a:pPr lvl="1"/>
            <a:r>
              <a:rPr lang="en-US" dirty="0"/>
              <a:t>The materials becomes </a:t>
            </a:r>
            <a:r>
              <a:rPr lang="en-US" dirty="0" smtClean="0">
                <a:hlinkClick r:id="rId3"/>
              </a:rPr>
              <a:t>diamagnetic</a:t>
            </a:r>
            <a:endParaRPr lang="en-US" dirty="0" smtClean="0"/>
          </a:p>
          <a:p>
            <a:pPr lvl="1"/>
            <a:r>
              <a:rPr lang="en-US" dirty="0" smtClean="0"/>
              <a:t>Produce slight magnetic field opposing external magnetic field</a:t>
            </a:r>
          </a:p>
          <a:p>
            <a:pPr lvl="1"/>
            <a:r>
              <a:rPr lang="en-US" dirty="0" smtClean="0"/>
              <a:t>Bulk </a:t>
            </a:r>
            <a:r>
              <a:rPr lang="en-US" dirty="0" err="1" smtClean="0"/>
              <a:t>CdSe</a:t>
            </a:r>
            <a:r>
              <a:rPr lang="en-US" dirty="0" smtClean="0"/>
              <a:t> is a diamagnetic material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3728" y="6309320"/>
            <a:ext cx="460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err="1"/>
              <a:t>Neeleshwar</a:t>
            </a:r>
            <a:r>
              <a:rPr lang="en-US" dirty="0"/>
              <a:t> et. al. </a:t>
            </a:r>
            <a:r>
              <a:rPr lang="en-US" dirty="0">
                <a:hlinkClick r:id="rId4" action="ppaction://hlinkfile"/>
              </a:rPr>
              <a:t>Physical Review B,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multiplicity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72321"/>
              </p:ext>
            </p:extLst>
          </p:nvPr>
        </p:nvGraphicFramePr>
        <p:xfrm>
          <a:off x="1475656" y="170080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2S+1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S=nx1/2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Triplet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Quadruplet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Pentuplet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37170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Material properties: Paramagnetic, Ferromagnetic, Antiferromagnetic, </a:t>
            </a:r>
            <a:r>
              <a:rPr lang="en-US" dirty="0" err="1" smtClean="0"/>
              <a:t>Ferrimagnetic</a:t>
            </a:r>
            <a:endParaRPr lang="en-US" dirty="0" smtClean="0"/>
          </a:p>
          <a:p>
            <a:pPr algn="ctr"/>
            <a:r>
              <a:rPr lang="en-US" b="1" dirty="0" smtClean="0"/>
              <a:t>BACK TO LITERATURE REVIEW</a:t>
            </a:r>
            <a:endParaRPr lang="en-US" b="1" dirty="0"/>
          </a:p>
        </p:txBody>
      </p:sp>
      <p:sp>
        <p:nvSpPr>
          <p:cNvPr id="7" name="Cube 6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Input Step 5: </a:t>
            </a:r>
            <a:br>
              <a:rPr lang="en-US" sz="4400" dirty="0" smtClean="0"/>
            </a:br>
            <a:r>
              <a:rPr lang="en-US" sz="4400" dirty="0" smtClean="0"/>
              <a:t>Z-Matrix Preparation &amp; Start</a:t>
            </a:r>
            <a:endParaRPr lang="en-MY" dirty="0"/>
          </a:p>
        </p:txBody>
      </p:sp>
      <p:sp>
        <p:nvSpPr>
          <p:cNvPr id="6" name="Cube 5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5496" y="1700808"/>
            <a:ext cx="172819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1 cluster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5496" y="2852936"/>
            <a:ext cx="1728192" cy="648072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Rearrange labels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496" y="3789040"/>
            <a:ext cx="172819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Z-matrix </a:t>
            </a:r>
            <a:r>
              <a:rPr lang="en-US" dirty="0" smtClean="0">
                <a:solidFill>
                  <a:schemeClr val="tx1"/>
                </a:solidFill>
              </a:rPr>
              <a:t>constructions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496" y="4725144"/>
            <a:ext cx="172819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Z-matrix </a:t>
            </a:r>
            <a:r>
              <a:rPr lang="en-US" dirty="0" smtClean="0">
                <a:solidFill>
                  <a:schemeClr val="tx1"/>
                </a:solidFill>
              </a:rPr>
              <a:t>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496" y="566124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GEOMETRY optimization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41" idx="2"/>
            <a:endCxn id="42" idx="0"/>
          </p:cNvCxnSpPr>
          <p:nvPr/>
        </p:nvCxnSpPr>
        <p:spPr>
          <a:xfrm>
            <a:off x="899592" y="2348880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99592" y="350100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99592" y="4437112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99592" y="537321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123728" y="1700808"/>
            <a:ext cx="172819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2 cluster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211960" y="1700808"/>
            <a:ext cx="172819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n cluster</a:t>
            </a:r>
            <a:endParaRPr lang="en-US" dirty="0"/>
          </a:p>
        </p:txBody>
      </p:sp>
      <p:cxnSp>
        <p:nvCxnSpPr>
          <p:cNvPr id="15" name="Elbow Connector 14"/>
          <p:cNvCxnSpPr>
            <a:endCxn id="50" idx="2"/>
          </p:cNvCxnSpPr>
          <p:nvPr/>
        </p:nvCxnSpPr>
        <p:spPr>
          <a:xfrm flipV="1">
            <a:off x="899592" y="2348880"/>
            <a:ext cx="2088232" cy="11199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51" idx="2"/>
          </p:cNvCxnSpPr>
          <p:nvPr/>
        </p:nvCxnSpPr>
        <p:spPr>
          <a:xfrm flipV="1">
            <a:off x="2987824" y="2348880"/>
            <a:ext cx="2088232" cy="111990"/>
          </a:xfrm>
          <a:prstGeom prst="bentConnector2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979712" y="566124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FREQUENCY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64088" y="5661248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 POP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48264" y="566124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SIZE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/>
          <p:cNvCxnSpPr>
            <a:endCxn id="57" idx="1"/>
          </p:cNvCxnSpPr>
          <p:nvPr/>
        </p:nvCxnSpPr>
        <p:spPr>
          <a:xfrm>
            <a:off x="1763688" y="5985284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19872" y="6021288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148064" y="6021288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732240" y="6021288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915816" y="314387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</a:t>
            </a:r>
            <a:r>
              <a:rPr lang="en-US" sz="2800" dirty="0" smtClean="0"/>
              <a:t>can we say our cluster is a REALISTIC cluster model?</a:t>
            </a:r>
            <a:endParaRPr lang="en-US" sz="2800" dirty="0"/>
          </a:p>
        </p:txBody>
      </p:sp>
      <p:cxnSp>
        <p:nvCxnSpPr>
          <p:cNvPr id="71" name="Elbow Connector 70"/>
          <p:cNvCxnSpPr>
            <a:stCxn id="44" idx="3"/>
            <a:endCxn id="42" idx="3"/>
          </p:cNvCxnSpPr>
          <p:nvPr/>
        </p:nvCxnSpPr>
        <p:spPr>
          <a:xfrm flipV="1">
            <a:off x="1763688" y="3176972"/>
            <a:ext cx="12700" cy="1872208"/>
          </a:xfrm>
          <a:prstGeom prst="bentConnector3">
            <a:avLst>
              <a:gd name="adj1" fmla="val 660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691680" y="4725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OK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71600" y="5301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635896" y="5661248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79712" y="5661248"/>
            <a:ext cx="144016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FREQUENCY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948264" y="5661248"/>
            <a:ext cx="129614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SIZE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635896" y="5661248"/>
            <a:ext cx="151216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51720" y="6372036"/>
            <a:ext cx="122413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283968" y="5003884"/>
            <a:ext cx="3564395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COMPARE </a:t>
            </a:r>
            <a:r>
              <a:rPr lang="en-US" dirty="0" smtClean="0"/>
              <a:t>with experimental work</a:t>
            </a:r>
            <a:endParaRPr lang="en-US" dirty="0"/>
          </a:p>
        </p:txBody>
      </p:sp>
      <p:cxnSp>
        <p:nvCxnSpPr>
          <p:cNvPr id="82" name="Elbow Connector 81"/>
          <p:cNvCxnSpPr>
            <a:stCxn id="78" idx="0"/>
            <a:endCxn id="80" idx="1"/>
          </p:cNvCxnSpPr>
          <p:nvPr/>
        </p:nvCxnSpPr>
        <p:spPr>
          <a:xfrm rot="16200000" flipV="1">
            <a:off x="4101625" y="5370893"/>
            <a:ext cx="472698" cy="108012"/>
          </a:xfrm>
          <a:prstGeom prst="bentConnector4">
            <a:avLst>
              <a:gd name="adj1" fmla="val 30467"/>
              <a:gd name="adj2" fmla="val 387575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endCxn id="80" idx="3"/>
          </p:cNvCxnSpPr>
          <p:nvPr/>
        </p:nvCxnSpPr>
        <p:spPr>
          <a:xfrm rot="16200000" flipV="1">
            <a:off x="7787534" y="5249379"/>
            <a:ext cx="472698" cy="351040"/>
          </a:xfrm>
          <a:prstGeom prst="bent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32240" y="6372036"/>
            <a:ext cx="18002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Calculated size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35896" y="6381328"/>
            <a:ext cx="151216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67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 animBg="1"/>
      <p:bldP spid="77" grpId="0" animBg="1"/>
      <p:bldP spid="78" grpId="0" animBg="1"/>
      <p:bldP spid="79" grpId="0" animBg="1"/>
      <p:bldP spid="80" grpId="0" animBg="1"/>
      <p:bldP spid="36" grpId="0" animBg="1"/>
      <p:bldP spid="3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Analysis: A realistic cluster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2488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 smtClean="0"/>
              <a:t>R. Jose et.al.  J. Am. Chem. Soc. 2006</a:t>
            </a:r>
          </a:p>
        </p:txBody>
      </p:sp>
      <p:sp>
        <p:nvSpPr>
          <p:cNvPr id="4" name="Cube 3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8006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5652120" y="1628800"/>
            <a:ext cx="141254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41883" y="1628800"/>
            <a:ext cx="1262565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2180" y="2555612"/>
            <a:ext cx="1836204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Size Matching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221088"/>
            <a:ext cx="3456384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Absorption is structure correlated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643844"/>
            <a:ext cx="2916324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Realistic Cluster Model?</a:t>
            </a:r>
            <a:endParaRPr lang="en-US" dirty="0"/>
          </a:p>
        </p:txBody>
      </p:sp>
      <p:cxnSp>
        <p:nvCxnSpPr>
          <p:cNvPr id="12" name="Elbow Connector 11"/>
          <p:cNvCxnSpPr>
            <a:stCxn id="7" idx="2"/>
            <a:endCxn id="9" idx="0"/>
          </p:cNvCxnSpPr>
          <p:nvPr/>
        </p:nvCxnSpPr>
        <p:spPr>
          <a:xfrm rot="16200000" flipH="1">
            <a:off x="6455596" y="1900926"/>
            <a:ext cx="557480" cy="75189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9" idx="0"/>
          </p:cNvCxnSpPr>
          <p:nvPr/>
        </p:nvCxnSpPr>
        <p:spPr>
          <a:xfrm rot="5400000">
            <a:off x="7262984" y="1845430"/>
            <a:ext cx="557480" cy="86288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2"/>
          </p:cNvCxnSpPr>
          <p:nvPr/>
        </p:nvCxnSpPr>
        <p:spPr>
          <a:xfrm rot="16200000" flipH="1">
            <a:off x="6894258" y="3140967"/>
            <a:ext cx="432048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6876257" y="4437111"/>
            <a:ext cx="432048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40352" y="5301208"/>
            <a:ext cx="836476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79740" y="5301208"/>
            <a:ext cx="836476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31" name="Elbow Connector 30"/>
          <p:cNvCxnSpPr>
            <a:stCxn id="11" idx="2"/>
            <a:endCxn id="29" idx="3"/>
          </p:cNvCxnSpPr>
          <p:nvPr/>
        </p:nvCxnSpPr>
        <p:spPr>
          <a:xfrm rot="5400000">
            <a:off x="6576900" y="4952492"/>
            <a:ext cx="472698" cy="5940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stCxn id="11" idx="2"/>
            <a:endCxn id="28" idx="1"/>
          </p:cNvCxnSpPr>
          <p:nvPr/>
        </p:nvCxnSpPr>
        <p:spPr>
          <a:xfrm rot="16200000" flipH="1">
            <a:off x="7188968" y="4934490"/>
            <a:ext cx="472698" cy="6300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Elbow Connector 1034"/>
          <p:cNvCxnSpPr>
            <a:stCxn id="28" idx="3"/>
            <a:endCxn id="8" idx="3"/>
          </p:cNvCxnSpPr>
          <p:nvPr/>
        </p:nvCxnSpPr>
        <p:spPr>
          <a:xfrm flipV="1">
            <a:off x="8576828" y="1813466"/>
            <a:ext cx="27620" cy="3672408"/>
          </a:xfrm>
          <a:prstGeom prst="bentConnector3">
            <a:avLst>
              <a:gd name="adj1" fmla="val 9276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9872" y="5939988"/>
            <a:ext cx="3096344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Meaningful simulated results</a:t>
            </a:r>
            <a:endParaRPr lang="en-US" dirty="0"/>
          </a:p>
        </p:txBody>
      </p:sp>
      <p:cxnSp>
        <p:nvCxnSpPr>
          <p:cNvPr id="1037" name="Elbow Connector 1036"/>
          <p:cNvCxnSpPr>
            <a:stCxn id="29" idx="2"/>
            <a:endCxn id="44" idx="0"/>
          </p:cNvCxnSpPr>
          <p:nvPr/>
        </p:nvCxnSpPr>
        <p:spPr>
          <a:xfrm rot="5400000">
            <a:off x="5398287" y="5240297"/>
            <a:ext cx="269448" cy="112993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2120" y="3356992"/>
            <a:ext cx="2916324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excitonic</a:t>
            </a:r>
            <a:r>
              <a:rPr lang="en-US" dirty="0" smtClean="0"/>
              <a:t> peak-oscillator strength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omparison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662668"/>
            <a:ext cx="3065185" cy="22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QD+Ligand</a:t>
            </a:r>
            <a:r>
              <a:rPr lang="en-US" dirty="0" smtClean="0"/>
              <a:t> model:</a:t>
            </a:r>
            <a:br>
              <a:rPr lang="en-US" dirty="0" smtClean="0"/>
            </a:br>
            <a:r>
              <a:rPr lang="en-US" dirty="0" smtClean="0"/>
              <a:t>Reference model preparation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184670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78232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OPTIMIZATION PARAMETER: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bond between QD and Ligand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angle &amp; dihedral angle in ligand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29" y="1556792"/>
            <a:ext cx="3977075" cy="36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96" y="1556792"/>
            <a:ext cx="5042677" cy="216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3716793"/>
            <a:ext cx="5042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Open Ligand &amp; QD model in </a:t>
            </a:r>
            <a:r>
              <a:rPr lang="en-US" dirty="0" err="1" smtClean="0"/>
              <a:t>Gaussview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Copy Ligand model</a:t>
            </a:r>
          </a:p>
          <a:p>
            <a:pPr marL="342900" indent="-342900">
              <a:buAutoNum type="arabicPeriod"/>
            </a:pPr>
            <a:r>
              <a:rPr lang="en-US" dirty="0" smtClean="0"/>
              <a:t>Left click on the QD model to add ligand model</a:t>
            </a:r>
          </a:p>
          <a:p>
            <a:pPr marL="342900" indent="-342900">
              <a:buAutoNum type="arabicPeriod"/>
            </a:pPr>
            <a:r>
              <a:rPr lang="en-US" dirty="0" smtClean="0"/>
              <a:t>Adjustment of position needed</a:t>
            </a:r>
          </a:p>
          <a:p>
            <a:pPr marL="342900" indent="-342900">
              <a:buAutoNum type="arabicPeriod"/>
            </a:pPr>
            <a:r>
              <a:rPr lang="en-US" dirty="0" smtClean="0"/>
              <a:t>Link “H” in –SH functional group to Cd atom of QD using:                    (from literature)</a:t>
            </a:r>
          </a:p>
          <a:p>
            <a:pPr marL="342900" indent="-342900">
              <a:buAutoNum type="arabicPeriod"/>
            </a:pPr>
            <a:r>
              <a:rPr lang="en-US" dirty="0" smtClean="0"/>
              <a:t>Save reference model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68" y="5157232"/>
            <a:ext cx="794880" cy="288000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1410690" y="5085184"/>
            <a:ext cx="504056" cy="36044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6876256" y="1988840"/>
            <a:ext cx="864096" cy="172795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736" y="5940569"/>
            <a:ext cx="4901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“</a:t>
            </a:r>
            <a:r>
              <a:rPr lang="en-US" sz="3200" b="1" i="1" dirty="0"/>
              <a:t>z </a:t>
            </a:r>
            <a:r>
              <a:rPr lang="en-US" sz="3200" dirty="0"/>
              <a:t>is a </a:t>
            </a:r>
            <a:r>
              <a:rPr lang="en-US" sz="3200" dirty="0">
                <a:solidFill>
                  <a:srgbClr val="FF0000"/>
                </a:solidFill>
              </a:rPr>
              <a:t>functional </a:t>
            </a:r>
            <a:r>
              <a:rPr lang="en-US" sz="3200" dirty="0"/>
              <a:t>of </a:t>
            </a:r>
            <a:r>
              <a:rPr lang="en-US" sz="3200" b="1" i="1" dirty="0"/>
              <a:t>x</a:t>
            </a:r>
            <a:r>
              <a:rPr lang="en-US" sz="3200" dirty="0"/>
              <a:t>”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69004" y="1556792"/>
            <a:ext cx="4835242" cy="4267493"/>
            <a:chOff x="1969004" y="2077591"/>
            <a:chExt cx="4835242" cy="4267493"/>
          </a:xfrm>
        </p:grpSpPr>
        <p:grpSp>
          <p:nvGrpSpPr>
            <p:cNvPr id="11" name="Group 10"/>
            <p:cNvGrpSpPr/>
            <p:nvPr/>
          </p:nvGrpSpPr>
          <p:grpSpPr>
            <a:xfrm>
              <a:off x="3415957" y="3417008"/>
              <a:ext cx="3244269" cy="2928076"/>
              <a:chOff x="7129839" y="4869320"/>
              <a:chExt cx="2565471" cy="23400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29839" y="4869320"/>
                <a:ext cx="2259414" cy="2160000"/>
                <a:chOff x="5761687" y="2636912"/>
                <a:chExt cx="2259414" cy="216000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1687" y="2636912"/>
                  <a:ext cx="2259414" cy="2160000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5998997" y="3512272"/>
                  <a:ext cx="1645368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2400" b="1" dirty="0">
                      <a:solidFill>
                        <a:schemeClr val="tx1"/>
                      </a:solidFill>
                    </a:rPr>
                    <a:t>z</a:t>
                  </a:r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 =</a:t>
                  </a:r>
                </a:p>
                <a:p>
                  <a:pPr algn="just"/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g(x)+h(x)-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</a:rPr>
                    <a:t>i</a:t>
                  </a:r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(x)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7777911" y="6849300"/>
                <a:ext cx="1917399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OUTPUT z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64086" y="2077592"/>
              <a:ext cx="1440160" cy="1351408"/>
              <a:chOff x="6226791" y="3144356"/>
              <a:chExt cx="1138836" cy="1080000"/>
            </a:xfrm>
          </p:grpSpPr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>
                <a:off x="6226791" y="3144356"/>
                <a:ext cx="1138836" cy="1080000"/>
                <a:chOff x="6319038" y="3752679"/>
                <a:chExt cx="2277672" cy="216000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9038" y="3752679"/>
                  <a:ext cx="2259414" cy="2160000"/>
                </a:xfrm>
                <a:prstGeom prst="rect">
                  <a:avLst/>
                </a:prstGeom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6889454" y="5732659"/>
                  <a:ext cx="1707256" cy="180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6372200" y="3526883"/>
                <a:ext cx="792088" cy="314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(x)=x+2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697197" y="2077592"/>
              <a:ext cx="1522875" cy="1351408"/>
              <a:chOff x="6226790" y="3144356"/>
              <a:chExt cx="1204244" cy="1080000"/>
            </a:xfrm>
          </p:grpSpPr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>
                <a:off x="6226790" y="3144356"/>
                <a:ext cx="1204244" cy="1080000"/>
                <a:chOff x="6319038" y="3752679"/>
                <a:chExt cx="2408489" cy="2160000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9038" y="3752679"/>
                  <a:ext cx="2259414" cy="2160000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7020272" y="5732659"/>
                  <a:ext cx="1707255" cy="180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6372200" y="3526883"/>
                <a:ext cx="792088" cy="314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h(x)=4x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69004" y="2077591"/>
              <a:ext cx="1522876" cy="1351409"/>
              <a:chOff x="6226792" y="3144356"/>
              <a:chExt cx="1204245" cy="1080001"/>
            </a:xfrm>
          </p:grpSpPr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>
                <a:off x="6226792" y="3144356"/>
                <a:ext cx="1204245" cy="1080001"/>
                <a:chOff x="6319038" y="3752677"/>
                <a:chExt cx="2408489" cy="216000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9038" y="3752677"/>
                  <a:ext cx="2259414" cy="2160000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7020272" y="5732659"/>
                  <a:ext cx="1707255" cy="180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72200" y="3526883"/>
                <a:ext cx="792088" cy="314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g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(x)=2x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154551" y="3417008"/>
              <a:ext cx="1491862" cy="300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e 41"/>
            <p:cNvSpPr/>
            <p:nvPr/>
          </p:nvSpPr>
          <p:spPr>
            <a:xfrm rot="5400000">
              <a:off x="4081386" y="1157201"/>
              <a:ext cx="539745" cy="4396749"/>
            </a:xfrm>
            <a:prstGeom prst="rightBrace">
              <a:avLst>
                <a:gd name="adj1" fmla="val 8333"/>
                <a:gd name="adj2" fmla="val 5888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68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3376"/>
            <a:ext cx="4501594" cy="432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13184"/>
            <a:ext cx="13716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QD+Ligand</a:t>
            </a:r>
            <a:r>
              <a:rPr lang="en-US" dirty="0"/>
              <a:t> model: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z-matrix preparations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068960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Change ligand’s Z-matrix numbering by adding 26 to the current reference number</a:t>
            </a:r>
          </a:p>
          <a:p>
            <a:pPr marL="342900" indent="-342900">
              <a:buAutoNum type="arabicPeriod"/>
            </a:pPr>
            <a:r>
              <a:rPr lang="en-US" dirty="0" smtClean="0"/>
              <a:t>Ligand’s atom number 1 will be = 1+26=27</a:t>
            </a:r>
          </a:p>
          <a:p>
            <a:pPr marL="342900" indent="-342900">
              <a:buAutoNum type="arabicPeriod"/>
            </a:pPr>
            <a:r>
              <a:rPr lang="en-US" dirty="0" smtClean="0"/>
              <a:t>2 will be 2+26=28…so on &amp; so forth</a:t>
            </a:r>
          </a:p>
        </p:txBody>
      </p:sp>
      <p:sp>
        <p:nvSpPr>
          <p:cNvPr id="11" name="Donut 10"/>
          <p:cNvSpPr/>
          <p:nvPr/>
        </p:nvSpPr>
        <p:spPr>
          <a:xfrm>
            <a:off x="-508" y="6453336"/>
            <a:ext cx="414046" cy="377280"/>
          </a:xfrm>
          <a:prstGeom prst="donut">
            <a:avLst>
              <a:gd name="adj" fmla="val 58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1" y="6167045"/>
            <a:ext cx="266429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Se is the 26</a:t>
            </a:r>
            <a:r>
              <a:rPr lang="en-US" b="1" baseline="30000" dirty="0" smtClean="0"/>
              <a:t>th</a:t>
            </a:r>
            <a:r>
              <a:rPr lang="en-US" b="1" dirty="0" smtClean="0"/>
              <a:t> defined atom</a:t>
            </a:r>
            <a:endParaRPr lang="en-US" b="1" dirty="0"/>
          </a:p>
        </p:txBody>
      </p:sp>
      <p:cxnSp>
        <p:nvCxnSpPr>
          <p:cNvPr id="14" name="Elbow Connector 13"/>
          <p:cNvCxnSpPr>
            <a:stCxn id="11" idx="5"/>
            <a:endCxn id="12" idx="1"/>
          </p:cNvCxnSpPr>
          <p:nvPr/>
        </p:nvCxnSpPr>
        <p:spPr>
          <a:xfrm rot="5400000" flipH="1" flipV="1">
            <a:off x="2499894" y="4343218"/>
            <a:ext cx="285154" cy="4579139"/>
          </a:xfrm>
          <a:prstGeom prst="bentConnector4">
            <a:avLst>
              <a:gd name="adj1" fmla="val 11453"/>
              <a:gd name="adj2" fmla="val 96622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20"/>
          <p:cNvSpPr/>
          <p:nvPr/>
        </p:nvSpPr>
        <p:spPr>
          <a:xfrm>
            <a:off x="6273189" y="3618984"/>
            <a:ext cx="414046" cy="377280"/>
          </a:xfrm>
          <a:prstGeom prst="donut">
            <a:avLst>
              <a:gd name="adj" fmla="val 58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>
            <a:endCxn id="21" idx="1"/>
          </p:cNvCxnSpPr>
          <p:nvPr/>
        </p:nvCxnSpPr>
        <p:spPr>
          <a:xfrm rot="5400000" flipH="1" flipV="1">
            <a:off x="4455361" y="4294933"/>
            <a:ext cx="2499161" cy="1257767"/>
          </a:xfrm>
          <a:prstGeom prst="bentConnector3">
            <a:avLst>
              <a:gd name="adj1" fmla="val 100323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7504" y="16288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QD’s Z-matrix: </a:t>
            </a:r>
            <a:r>
              <a:rPr lang="en-US" dirty="0" smtClean="0"/>
              <a:t>With pre-optimized bond length, angle &amp; dihedral angle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427984" y="16288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Ligand’s Z-matrix: </a:t>
            </a:r>
            <a:r>
              <a:rPr lang="en-US" dirty="0" smtClean="0"/>
              <a:t>With fixed bond length. Angle &amp; dihedral angle are to be optimized</a:t>
            </a:r>
            <a:endParaRPr lang="en-US" dirty="0"/>
          </a:p>
        </p:txBody>
      </p:sp>
      <p:sp>
        <p:nvSpPr>
          <p:cNvPr id="44" name="Cross 43"/>
          <p:cNvSpPr/>
          <p:nvPr/>
        </p:nvSpPr>
        <p:spPr>
          <a:xfrm>
            <a:off x="4067944" y="1693739"/>
            <a:ext cx="288032" cy="276999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7846912" y="857796"/>
            <a:ext cx="1045552" cy="2100668"/>
            <a:chOff x="7846912" y="857796"/>
            <a:chExt cx="1045552" cy="2100668"/>
          </a:xfrm>
        </p:grpSpPr>
        <p:sp>
          <p:nvSpPr>
            <p:cNvPr id="66" name="Donut 65"/>
            <p:cNvSpPr/>
            <p:nvPr/>
          </p:nvSpPr>
          <p:spPr>
            <a:xfrm>
              <a:off x="8354152" y="1467396"/>
              <a:ext cx="144000" cy="144000"/>
            </a:xfrm>
            <a:prstGeom prst="donut">
              <a:avLst>
                <a:gd name="adj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846912" y="857796"/>
              <a:ext cx="1045552" cy="2100668"/>
              <a:chOff x="7846912" y="857796"/>
              <a:chExt cx="1045552" cy="2100668"/>
            </a:xfrm>
          </p:grpSpPr>
          <p:sp>
            <p:nvSpPr>
              <p:cNvPr id="45" name="Donut 44"/>
              <p:cNvSpPr/>
              <p:nvPr/>
            </p:nvSpPr>
            <p:spPr>
              <a:xfrm>
                <a:off x="7846912" y="8577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Donut 45"/>
              <p:cNvSpPr/>
              <p:nvPr/>
            </p:nvSpPr>
            <p:spPr>
              <a:xfrm>
                <a:off x="7851111" y="10101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Donut 46"/>
              <p:cNvSpPr/>
              <p:nvPr/>
            </p:nvSpPr>
            <p:spPr>
              <a:xfrm>
                <a:off x="7859511" y="11625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Donut 47"/>
              <p:cNvSpPr/>
              <p:nvPr/>
            </p:nvSpPr>
            <p:spPr>
              <a:xfrm>
                <a:off x="7863710" y="13149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Donut 48"/>
              <p:cNvSpPr/>
              <p:nvPr/>
            </p:nvSpPr>
            <p:spPr>
              <a:xfrm>
                <a:off x="7859511" y="160337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Donut 49"/>
              <p:cNvSpPr/>
              <p:nvPr/>
            </p:nvSpPr>
            <p:spPr>
              <a:xfrm>
                <a:off x="7863710" y="175577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Donut 50"/>
              <p:cNvSpPr/>
              <p:nvPr/>
            </p:nvSpPr>
            <p:spPr>
              <a:xfrm>
                <a:off x="7872110" y="190817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Donut 51"/>
              <p:cNvSpPr/>
              <p:nvPr/>
            </p:nvSpPr>
            <p:spPr>
              <a:xfrm>
                <a:off x="7876309" y="206057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Donut 52"/>
              <p:cNvSpPr/>
              <p:nvPr/>
            </p:nvSpPr>
            <p:spPr>
              <a:xfrm>
                <a:off x="7865657" y="14673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Donut 54"/>
              <p:cNvSpPr/>
              <p:nvPr/>
            </p:nvSpPr>
            <p:spPr>
              <a:xfrm>
                <a:off x="7896655" y="22132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Donut 55"/>
              <p:cNvSpPr/>
              <p:nvPr/>
            </p:nvSpPr>
            <p:spPr>
              <a:xfrm>
                <a:off x="7865788" y="23656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Donut 56"/>
              <p:cNvSpPr/>
              <p:nvPr/>
            </p:nvSpPr>
            <p:spPr>
              <a:xfrm>
                <a:off x="7906913" y="25096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Donut 57"/>
              <p:cNvSpPr/>
              <p:nvPr/>
            </p:nvSpPr>
            <p:spPr>
              <a:xfrm>
                <a:off x="7906913" y="26620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Donut 58"/>
              <p:cNvSpPr/>
              <p:nvPr/>
            </p:nvSpPr>
            <p:spPr>
              <a:xfrm>
                <a:off x="7906913" y="28144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Donut 62"/>
              <p:cNvSpPr/>
              <p:nvPr/>
            </p:nvSpPr>
            <p:spPr>
              <a:xfrm>
                <a:off x="8172400" y="10101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Donut 63"/>
              <p:cNvSpPr/>
              <p:nvPr/>
            </p:nvSpPr>
            <p:spPr>
              <a:xfrm>
                <a:off x="8176599" y="11625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Donut 64"/>
              <p:cNvSpPr/>
              <p:nvPr/>
            </p:nvSpPr>
            <p:spPr>
              <a:xfrm>
                <a:off x="8184999" y="13149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Donut 66"/>
              <p:cNvSpPr/>
              <p:nvPr/>
            </p:nvSpPr>
            <p:spPr>
              <a:xfrm>
                <a:off x="8201105" y="16036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Donut 67"/>
              <p:cNvSpPr/>
              <p:nvPr/>
            </p:nvSpPr>
            <p:spPr>
              <a:xfrm>
                <a:off x="8205304" y="17560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Donut 68"/>
              <p:cNvSpPr/>
              <p:nvPr/>
            </p:nvSpPr>
            <p:spPr>
              <a:xfrm>
                <a:off x="8213704" y="19084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Donut 69"/>
              <p:cNvSpPr/>
              <p:nvPr/>
            </p:nvSpPr>
            <p:spPr>
              <a:xfrm>
                <a:off x="8217903" y="20608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Donut 74"/>
              <p:cNvSpPr/>
              <p:nvPr/>
            </p:nvSpPr>
            <p:spPr>
              <a:xfrm>
                <a:off x="8273105" y="22048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Donut 75"/>
              <p:cNvSpPr/>
              <p:nvPr/>
            </p:nvSpPr>
            <p:spPr>
              <a:xfrm>
                <a:off x="8205304" y="2367309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Donut 76"/>
              <p:cNvSpPr/>
              <p:nvPr/>
            </p:nvSpPr>
            <p:spPr>
              <a:xfrm>
                <a:off x="8417105" y="2506150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Donut 77"/>
              <p:cNvSpPr/>
              <p:nvPr/>
            </p:nvSpPr>
            <p:spPr>
              <a:xfrm>
                <a:off x="8289903" y="26620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Donut 78"/>
              <p:cNvSpPr/>
              <p:nvPr/>
            </p:nvSpPr>
            <p:spPr>
              <a:xfrm>
                <a:off x="8300990" y="28060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Donut 79"/>
              <p:cNvSpPr/>
              <p:nvPr/>
            </p:nvSpPr>
            <p:spPr>
              <a:xfrm>
                <a:off x="8698398" y="28060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Donut 80"/>
              <p:cNvSpPr/>
              <p:nvPr/>
            </p:nvSpPr>
            <p:spPr>
              <a:xfrm>
                <a:off x="8619628" y="265806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Donut 82"/>
              <p:cNvSpPr/>
              <p:nvPr/>
            </p:nvSpPr>
            <p:spPr>
              <a:xfrm>
                <a:off x="8748464" y="25096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Donut 83"/>
              <p:cNvSpPr/>
              <p:nvPr/>
            </p:nvSpPr>
            <p:spPr>
              <a:xfrm>
                <a:off x="8498152" y="2363589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Donut 84"/>
              <p:cNvSpPr/>
              <p:nvPr/>
            </p:nvSpPr>
            <p:spPr>
              <a:xfrm>
                <a:off x="8532440" y="2218290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Donut 85"/>
              <p:cNvSpPr/>
              <p:nvPr/>
            </p:nvSpPr>
            <p:spPr>
              <a:xfrm>
                <a:off x="8475628" y="2069264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Donut 86"/>
              <p:cNvSpPr/>
              <p:nvPr/>
            </p:nvSpPr>
            <p:spPr>
              <a:xfrm>
                <a:off x="8460440" y="191057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Donut 87"/>
              <p:cNvSpPr/>
              <p:nvPr/>
            </p:nvSpPr>
            <p:spPr>
              <a:xfrm>
                <a:off x="8466173" y="176657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Donut 88"/>
              <p:cNvSpPr/>
              <p:nvPr/>
            </p:nvSpPr>
            <p:spPr>
              <a:xfrm>
                <a:off x="8444990" y="1622573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Donut 89"/>
              <p:cNvSpPr/>
              <p:nvPr/>
            </p:nvSpPr>
            <p:spPr>
              <a:xfrm>
                <a:off x="8602124" y="14673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Donut 90"/>
              <p:cNvSpPr/>
              <p:nvPr/>
            </p:nvSpPr>
            <p:spPr>
              <a:xfrm>
                <a:off x="8455619" y="1306596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Donut 91"/>
              <p:cNvSpPr/>
              <p:nvPr/>
            </p:nvSpPr>
            <p:spPr>
              <a:xfrm>
                <a:off x="8472080" y="1167499"/>
                <a:ext cx="144000" cy="144000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5" name="Cube 94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96" name="Cloud 95"/>
          <p:cNvSpPr/>
          <p:nvPr/>
        </p:nvSpPr>
        <p:spPr>
          <a:xfrm>
            <a:off x="6184670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QD+Ligand</a:t>
            </a:r>
            <a:r>
              <a:rPr lang="en-US" dirty="0"/>
              <a:t> model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new Z-matrix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3376"/>
            <a:ext cx="3049999" cy="5400000"/>
          </a:xfrm>
        </p:spPr>
      </p:pic>
      <p:sp>
        <p:nvSpPr>
          <p:cNvPr id="5" name="Frame 4"/>
          <p:cNvSpPr/>
          <p:nvPr/>
        </p:nvSpPr>
        <p:spPr>
          <a:xfrm>
            <a:off x="107504" y="4365104"/>
            <a:ext cx="1115616" cy="3600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95128" y="4437112"/>
            <a:ext cx="11886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5856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54359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Ligand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059832" y="1484784"/>
            <a:ext cx="216024" cy="288032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1547664" y="4365104"/>
            <a:ext cx="360040" cy="2488922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3768" y="4438853"/>
            <a:ext cx="222386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REDEFINE THE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FIRST THREE ATOM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OF LIGAND’S 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977075" cy="360000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7005679" y="1988840"/>
            <a:ext cx="1115616" cy="576064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Elbow Connector 18"/>
          <p:cNvCxnSpPr>
            <a:endCxn id="13" idx="1"/>
          </p:cNvCxnSpPr>
          <p:nvPr/>
        </p:nvCxnSpPr>
        <p:spPr>
          <a:xfrm flipV="1">
            <a:off x="4067944" y="2276872"/>
            <a:ext cx="2937735" cy="2161983"/>
          </a:xfrm>
          <a:prstGeom prst="bentConnector3">
            <a:avLst>
              <a:gd name="adj1" fmla="val 701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4048" y="51571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H, 8, X1, 14, Y1, 20, Z1</a:t>
            </a:r>
          </a:p>
          <a:p>
            <a:r>
              <a:rPr lang="en-US" sz="1600" dirty="0" smtClean="0"/>
              <a:t>S, 27, 1.31, 8, Y2, 6, Z2</a:t>
            </a:r>
          </a:p>
          <a:p>
            <a:r>
              <a:rPr lang="en-US" sz="1600" dirty="0" smtClean="0"/>
              <a:t>C, 28, 1.78, 27, Y3, 8, Z3</a:t>
            </a:r>
            <a:endParaRPr lang="en-US" sz="1600" dirty="0"/>
          </a:p>
        </p:txBody>
      </p:sp>
      <p:cxnSp>
        <p:nvCxnSpPr>
          <p:cNvPr id="24" name="Elbow Connector 23"/>
          <p:cNvCxnSpPr>
            <a:stCxn id="11" idx="2"/>
            <a:endCxn id="22" idx="1"/>
          </p:cNvCxnSpPr>
          <p:nvPr/>
        </p:nvCxnSpPr>
        <p:spPr>
          <a:xfrm rot="16200000" flipH="1">
            <a:off x="4194620" y="4763263"/>
            <a:ext cx="210508" cy="1408348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44816" y="514151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X1=3.</a:t>
            </a:r>
          </a:p>
          <a:p>
            <a:r>
              <a:rPr lang="en-US" sz="1600" dirty="0"/>
              <a:t>Y1=86.</a:t>
            </a:r>
          </a:p>
          <a:p>
            <a:r>
              <a:rPr lang="en-US" sz="1600" dirty="0"/>
              <a:t>Y2=147.</a:t>
            </a:r>
          </a:p>
          <a:p>
            <a:r>
              <a:rPr lang="en-US" sz="1600" dirty="0"/>
              <a:t>Y3=109.</a:t>
            </a:r>
          </a:p>
          <a:p>
            <a:r>
              <a:rPr lang="en-US" sz="1600" dirty="0"/>
              <a:t>Z1=-113.</a:t>
            </a:r>
          </a:p>
          <a:p>
            <a:r>
              <a:rPr lang="en-US" sz="1600" dirty="0"/>
              <a:t>Z2=-173.</a:t>
            </a:r>
          </a:p>
          <a:p>
            <a:r>
              <a:rPr lang="en-US" sz="1600" dirty="0"/>
              <a:t>Z3=92.</a:t>
            </a:r>
          </a:p>
        </p:txBody>
      </p:sp>
      <p:sp>
        <p:nvSpPr>
          <p:cNvPr id="27" name="Flowchart: Process 26">
            <a:hlinkClick r:id="rId4" action="ppaction://hlinkfile"/>
          </p:cNvPr>
          <p:cNvSpPr/>
          <p:nvPr/>
        </p:nvSpPr>
        <p:spPr>
          <a:xfrm>
            <a:off x="2987824" y="6237312"/>
            <a:ext cx="2088232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FINALIZED Z-MATRIX</a:t>
            </a:r>
            <a:endParaRPr lang="en-US" dirty="0"/>
          </a:p>
        </p:txBody>
      </p:sp>
      <p:sp>
        <p:nvSpPr>
          <p:cNvPr id="28" name="Cube 27"/>
          <p:cNvSpPr/>
          <p:nvPr/>
        </p:nvSpPr>
        <p:spPr>
          <a:xfrm>
            <a:off x="7956376" y="44624"/>
            <a:ext cx="108012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29" name="Cloud 28"/>
          <p:cNvSpPr/>
          <p:nvPr/>
        </p:nvSpPr>
        <p:spPr>
          <a:xfrm>
            <a:off x="6184670" y="44624"/>
            <a:ext cx="1699698" cy="50405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Molecule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22" grpId="0"/>
      <p:bldP spid="26" grpId="0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analyses: </a:t>
            </a:r>
            <a:br>
              <a:rPr lang="en-US" dirty="0" smtClean="0"/>
            </a:br>
            <a:r>
              <a:rPr lang="en-US" dirty="0" smtClean="0">
                <a:hlinkClick r:id="rId2" action="ppaction://hlinkfile"/>
              </a:rPr>
              <a:t>Magic size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 smtClean="0"/>
              <a:t>Determination of electronically stable QD structure for synthesis. (1.5nm in </a:t>
            </a:r>
            <a:r>
              <a:rPr lang="en-US" dirty="0" err="1" smtClean="0"/>
              <a:t>CdSe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 smtClean="0"/>
              <a:t>Largest quantities with identical properties</a:t>
            </a:r>
            <a:endParaRPr lang="en-US" dirty="0"/>
          </a:p>
          <a:p>
            <a:pPr lvl="1"/>
            <a:r>
              <a:rPr lang="en-US" dirty="0" smtClean="0"/>
              <a:t>Efficient electron injections</a:t>
            </a:r>
          </a:p>
        </p:txBody>
      </p:sp>
      <p:sp>
        <p:nvSpPr>
          <p:cNvPr id="6" name="Sun 5"/>
          <p:cNvSpPr/>
          <p:nvPr/>
        </p:nvSpPr>
        <p:spPr>
          <a:xfrm>
            <a:off x="8172400" y="44624"/>
            <a:ext cx="936104" cy="9361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SC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2833333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2833333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7312"/>
            <a:ext cx="2842222" cy="28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237312"/>
            <a:ext cx="889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WHICH ONE OF THESE CLUSTERS, ELECTRONICALLY STABLE?</a:t>
            </a:r>
          </a:p>
          <a:p>
            <a:pPr algn="ctr"/>
            <a:r>
              <a:rPr lang="en-US" dirty="0" smtClean="0"/>
              <a:t>R. Jose et al &amp; </a:t>
            </a:r>
            <a:r>
              <a:rPr lang="en-US" dirty="0" err="1" smtClean="0"/>
              <a:t>Saifful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70086" y="586766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CdSe</a:t>
            </a:r>
            <a:r>
              <a:rPr lang="en-US" dirty="0"/>
              <a:t>)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50759" y="5867660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CdSe</a:t>
            </a:r>
            <a:r>
              <a:rPr lang="en-US" dirty="0" smtClean="0"/>
              <a:t>)</a:t>
            </a:r>
            <a:r>
              <a:rPr lang="en-US" baseline="-25000" dirty="0" smtClean="0"/>
              <a:t>13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27647" y="5868240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CdSe</a:t>
            </a:r>
            <a:r>
              <a:rPr lang="en-US" dirty="0" smtClean="0"/>
              <a:t>)</a:t>
            </a:r>
            <a:r>
              <a:rPr lang="en-US" baseline="-25000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analyses: </a:t>
            </a:r>
            <a:br>
              <a:rPr lang="en-US" dirty="0" smtClean="0"/>
            </a:br>
            <a:r>
              <a:rPr lang="en-US" dirty="0" smtClean="0"/>
              <a:t>LUMO</a:t>
            </a:r>
            <a:r>
              <a:rPr lang="en-US" baseline="-25000" dirty="0" smtClean="0"/>
              <a:t>QD</a:t>
            </a:r>
            <a:r>
              <a:rPr lang="en-US" dirty="0" smtClean="0"/>
              <a:t>-</a:t>
            </a:r>
            <a:r>
              <a:rPr lang="en-US" dirty="0" err="1" smtClean="0"/>
              <a:t>LUMO</a:t>
            </a:r>
            <a:r>
              <a:rPr lang="en-US" baseline="-25000" dirty="0" err="1" smtClean="0"/>
              <a:t>ligand</a:t>
            </a:r>
            <a:r>
              <a:rPr lang="en-US" dirty="0" smtClean="0"/>
              <a:t> comparison</a:t>
            </a:r>
            <a:endParaRPr lang="en-US" dirty="0"/>
          </a:p>
        </p:txBody>
      </p:sp>
      <p:sp>
        <p:nvSpPr>
          <p:cNvPr id="6" name="Sun 5"/>
          <p:cNvSpPr/>
          <p:nvPr/>
        </p:nvSpPr>
        <p:spPr>
          <a:xfrm>
            <a:off x="8172400" y="44624"/>
            <a:ext cx="936104" cy="9361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SC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4725144"/>
            <a:ext cx="9813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916860" y="1736794"/>
            <a:ext cx="5562235" cy="2016224"/>
            <a:chOff x="1916860" y="1736794"/>
            <a:chExt cx="5562235" cy="2016224"/>
          </a:xfrm>
        </p:grpSpPr>
        <p:grpSp>
          <p:nvGrpSpPr>
            <p:cNvPr id="10" name="Group 9"/>
            <p:cNvGrpSpPr/>
            <p:nvPr/>
          </p:nvGrpSpPr>
          <p:grpSpPr>
            <a:xfrm>
              <a:off x="1916860" y="1736794"/>
              <a:ext cx="5562235" cy="2016224"/>
              <a:chOff x="2970205" y="4869160"/>
              <a:chExt cx="5562235" cy="2016224"/>
            </a:xfrm>
          </p:grpSpPr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2970205" y="5805384"/>
                <a:ext cx="3546011" cy="1080000"/>
                <a:chOff x="4253961" y="5229200"/>
                <a:chExt cx="1182135" cy="36004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5076056" y="5229200"/>
                  <a:ext cx="360040" cy="3600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QD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53961" y="5265214"/>
                  <a:ext cx="822095" cy="288012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Ligand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Sun 11"/>
              <p:cNvSpPr/>
              <p:nvPr/>
            </p:nvSpPr>
            <p:spPr>
              <a:xfrm>
                <a:off x="7236296" y="5301208"/>
                <a:ext cx="1296144" cy="1224136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16176" y="4869160"/>
                <a:ext cx="540000" cy="540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r>
                  <a:rPr lang="en-US" baseline="30000" dirty="0" smtClean="0"/>
                  <a:t>-</a:t>
                </a:r>
                <a:endParaRPr lang="en-US" baseline="30000" dirty="0"/>
              </a:p>
            </p:txBody>
          </p:sp>
          <p:sp>
            <p:nvSpPr>
              <p:cNvPr id="14" name="Curved Up Arrow 13"/>
              <p:cNvSpPr/>
              <p:nvPr/>
            </p:nvSpPr>
            <p:spPr>
              <a:xfrm rot="9468952">
                <a:off x="4357201" y="5156557"/>
                <a:ext cx="1149747" cy="435572"/>
              </a:xfrm>
              <a:prstGeom prst="curvedUpArrow">
                <a:avLst>
                  <a:gd name="adj1" fmla="val 25000"/>
                  <a:gd name="adj2" fmla="val 50000"/>
                  <a:gd name="adj3" fmla="val 256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616116" y="5459590"/>
                <a:ext cx="6120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75956" y="5805264"/>
                <a:ext cx="6120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urved Connector 16"/>
              <p:cNvCxnSpPr/>
              <p:nvPr/>
            </p:nvCxnSpPr>
            <p:spPr>
              <a:xfrm rot="10800000" flipV="1">
                <a:off x="6516216" y="5805384"/>
                <a:ext cx="504056" cy="296471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rot="10800000" flipV="1">
                <a:off x="6516217" y="5957784"/>
                <a:ext cx="504056" cy="296471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/>
              <p:nvPr/>
            </p:nvCxnSpPr>
            <p:spPr>
              <a:xfrm rot="10800000" flipV="1">
                <a:off x="6516217" y="6156864"/>
                <a:ext cx="504056" cy="296471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16116" y="6021288"/>
                <a:ext cx="612068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3122611" y="3068960"/>
              <a:ext cx="61206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2411760" y="4437112"/>
            <a:ext cx="9813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0" y="5589240"/>
            <a:ext cx="98133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11760" y="5805264"/>
            <a:ext cx="98133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3568" y="4211796"/>
            <a:ext cx="233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LUMO=-3.897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81329" y="4499828"/>
            <a:ext cx="233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LUMO=-4.188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1329" y="5445224"/>
            <a:ext cx="233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HOMO=-6.529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9552" y="566124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/>
              <a:t>HOMO = -7.238 </a:t>
            </a:r>
            <a:r>
              <a:rPr lang="en-MY" dirty="0" err="1"/>
              <a:t>eV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382871" y="2327224"/>
            <a:ext cx="0" cy="39100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32831" y="4725144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752040" y="537321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52040" y="450912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rved Up Arrow 39"/>
          <p:cNvSpPr/>
          <p:nvPr/>
        </p:nvSpPr>
        <p:spPr>
          <a:xfrm rot="11536464">
            <a:off x="3268538" y="3920027"/>
            <a:ext cx="1506445" cy="579972"/>
          </a:xfrm>
          <a:prstGeom prst="curvedUpArrow">
            <a:avLst>
              <a:gd name="adj1" fmla="val 25000"/>
              <a:gd name="adj2" fmla="val 50000"/>
              <a:gd name="adj3" fmla="val 25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96" y="3686851"/>
            <a:ext cx="544500" cy="72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rot="19530107">
            <a:off x="1819606" y="3956027"/>
            <a:ext cx="7999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ELECTRON INJECTIONS: INEFFICIENT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621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8" grpId="0" animBg="1"/>
      <p:bldP spid="39" grpId="0" animBg="1"/>
      <p:bldP spid="40" grpId="0" animBg="1"/>
      <p:bldP spid="4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 analyses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Electron injection efficiency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8172400" y="44624"/>
            <a:ext cx="936104" cy="9361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SC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1048"/>
            <a:ext cx="4339597" cy="43200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267744" y="3069440"/>
            <a:ext cx="2160000" cy="2160000"/>
          </a:xfrm>
          <a:prstGeom prst="donut">
            <a:avLst>
              <a:gd name="adj" fmla="val 29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067944" y="3933296"/>
            <a:ext cx="2160000" cy="2160000"/>
          </a:xfrm>
          <a:prstGeom prst="donut">
            <a:avLst>
              <a:gd name="adj" fmla="val 295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832200" y="4149440"/>
            <a:ext cx="1080000" cy="1080000"/>
          </a:xfrm>
          <a:prstGeom prst="donut">
            <a:avLst>
              <a:gd name="adj" fmla="val 295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4544" y="386278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Electron population at </a:t>
            </a:r>
          </a:p>
          <a:p>
            <a:pPr algn="r"/>
            <a:r>
              <a:rPr lang="en-US" dirty="0" smtClean="0"/>
              <a:t>ligand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60840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Electron populations at QD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6012160" y="5714658"/>
            <a:ext cx="1332148" cy="369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6678234" y="4994698"/>
            <a:ext cx="666074" cy="10893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530107">
            <a:off x="1819606" y="3956027"/>
            <a:ext cx="7999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ELECTRON INJECTIONS: INEFFICIENT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60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 analyses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QD-Ligand adsorption &amp; strength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8172400" y="44624"/>
            <a:ext cx="936104" cy="9361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SC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12080" y="1700808"/>
            <a:ext cx="1080000" cy="108000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72816"/>
            <a:ext cx="2466011" cy="8639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600890"/>
            <a:ext cx="246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Energy: 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Energy: Y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61547" y="3933056"/>
            <a:ext cx="1080000" cy="108000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041086"/>
            <a:ext cx="2466011" cy="8639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905026"/>
            <a:ext cx="246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Energy: 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5219908"/>
            <a:ext cx="216024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Adsorption Energy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ad</a:t>
            </a:r>
            <a:r>
              <a:rPr lang="en-US" dirty="0" smtClean="0"/>
              <a:t>=Z-(X+Y)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5536" y="3032938"/>
            <a:ext cx="1800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B3LYP/LANLDZ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07904" y="3068960"/>
            <a:ext cx="1800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B3LYP/LANLDZ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5536" y="5301208"/>
            <a:ext cx="1800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B3LYP/LANLDZ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72100" y="3501008"/>
            <a:ext cx="1728192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EXOTHERMIC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5229200"/>
            <a:ext cx="17281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ENDOTHERMIC</a:t>
            </a:r>
            <a:endParaRPr lang="en-US" b="1" dirty="0"/>
          </a:p>
        </p:txBody>
      </p:sp>
      <p:cxnSp>
        <p:nvCxnSpPr>
          <p:cNvPr id="24" name="Elbow Connector 23"/>
          <p:cNvCxnSpPr>
            <a:stCxn id="13" idx="3"/>
            <a:endCxn id="19" idx="1"/>
          </p:cNvCxnSpPr>
          <p:nvPr/>
        </p:nvCxnSpPr>
        <p:spPr>
          <a:xfrm flipV="1">
            <a:off x="5004048" y="3685674"/>
            <a:ext cx="468052" cy="1857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3" idx="3"/>
            <a:endCxn id="21" idx="1"/>
          </p:cNvCxnSpPr>
          <p:nvPr/>
        </p:nvCxnSpPr>
        <p:spPr>
          <a:xfrm flipV="1">
            <a:off x="5004048" y="5413866"/>
            <a:ext cx="504056" cy="1292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36368" y="3563724"/>
            <a:ext cx="1035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ad</a:t>
            </a:r>
            <a:r>
              <a:rPr lang="en-US" dirty="0" smtClean="0"/>
              <a:t>=+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12532" y="3956356"/>
            <a:ext cx="2979948" cy="116955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Δ</a:t>
            </a:r>
            <a:r>
              <a:rPr lang="en-US" sz="1400" b="1" dirty="0" smtClean="0"/>
              <a:t>H=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released</a:t>
            </a:r>
            <a:r>
              <a:rPr lang="en-US" sz="1400" b="1" dirty="0" smtClean="0"/>
              <a:t> – 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used</a:t>
            </a:r>
            <a:r>
              <a:rPr lang="en-US" sz="1400" b="1" dirty="0" smtClean="0"/>
              <a:t>=NEGATIVE</a:t>
            </a:r>
            <a:endParaRPr lang="en-US" sz="1400" b="1" dirty="0"/>
          </a:p>
          <a:p>
            <a:r>
              <a:rPr lang="en-US" sz="1400" b="1" dirty="0" smtClean="0"/>
              <a:t>Energy released </a:t>
            </a:r>
          </a:p>
          <a:p>
            <a:r>
              <a:rPr lang="en-US" sz="1400" dirty="0" smtClean="0"/>
              <a:t>(bond making) </a:t>
            </a:r>
          </a:p>
          <a:p>
            <a:r>
              <a:rPr lang="en-US" sz="1400" b="1" dirty="0" smtClean="0"/>
              <a:t>&gt; </a:t>
            </a:r>
          </a:p>
          <a:p>
            <a:r>
              <a:rPr lang="en-US" sz="1400" b="1" dirty="0" smtClean="0"/>
              <a:t>Energy used </a:t>
            </a:r>
            <a:r>
              <a:rPr lang="en-US" sz="1400" dirty="0" smtClean="0"/>
              <a:t>(bond breaking)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2160" y="5643825"/>
            <a:ext cx="290794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1" dirty="0"/>
              <a:t>Δ</a:t>
            </a:r>
            <a:r>
              <a:rPr lang="en-US" sz="1400" b="1" dirty="0"/>
              <a:t>H=</a:t>
            </a:r>
            <a:r>
              <a:rPr lang="en-US" sz="1400" b="1" dirty="0" err="1"/>
              <a:t>E</a:t>
            </a:r>
            <a:r>
              <a:rPr lang="en-US" sz="1400" b="1" baseline="-25000" dirty="0" err="1"/>
              <a:t>released</a:t>
            </a:r>
            <a:r>
              <a:rPr lang="en-US" sz="1400" b="1" dirty="0"/>
              <a:t> – 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used</a:t>
            </a:r>
            <a:r>
              <a:rPr lang="en-US" sz="1400" b="1" dirty="0" smtClean="0"/>
              <a:t>=POSITIVE</a:t>
            </a:r>
            <a:endParaRPr lang="en-US" sz="1400" b="1" dirty="0"/>
          </a:p>
          <a:p>
            <a:r>
              <a:rPr lang="en-US" sz="1400" b="1" dirty="0"/>
              <a:t>Energy released </a:t>
            </a:r>
          </a:p>
          <a:p>
            <a:r>
              <a:rPr lang="en-US" sz="1400" dirty="0"/>
              <a:t>(bond making) </a:t>
            </a:r>
          </a:p>
          <a:p>
            <a:r>
              <a:rPr lang="en-US" sz="1400" b="1" dirty="0"/>
              <a:t>&lt;</a:t>
            </a:r>
          </a:p>
          <a:p>
            <a:r>
              <a:rPr lang="en-US" sz="1400" b="1" dirty="0"/>
              <a:t>Energy used </a:t>
            </a:r>
            <a:r>
              <a:rPr lang="en-US" sz="1400" dirty="0"/>
              <a:t>(bond breaking)</a:t>
            </a:r>
          </a:p>
        </p:txBody>
      </p:sp>
      <p:sp>
        <p:nvSpPr>
          <p:cNvPr id="36" name="Flowchart: Collate 35"/>
          <p:cNvSpPr/>
          <p:nvPr/>
        </p:nvSpPr>
        <p:spPr>
          <a:xfrm>
            <a:off x="2699792" y="4221088"/>
            <a:ext cx="288032" cy="424644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6" idx="1"/>
          </p:cNvCxnSpPr>
          <p:nvPr/>
        </p:nvCxnSpPr>
        <p:spPr>
          <a:xfrm>
            <a:off x="2843808" y="4433410"/>
            <a:ext cx="0" cy="840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96136" y="2555612"/>
            <a:ext cx="147616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Physisorption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524328" y="2555612"/>
            <a:ext cx="158417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Chemisorption</a:t>
            </a:r>
            <a:endParaRPr lang="en-US" b="1" dirty="0"/>
          </a:p>
        </p:txBody>
      </p:sp>
      <p:cxnSp>
        <p:nvCxnSpPr>
          <p:cNvPr id="44" name="Elbow Connector 43"/>
          <p:cNvCxnSpPr>
            <a:stCxn id="19" idx="0"/>
            <a:endCxn id="41" idx="2"/>
          </p:cNvCxnSpPr>
          <p:nvPr/>
        </p:nvCxnSpPr>
        <p:spPr>
          <a:xfrm rot="5400000" flipH="1" flipV="1">
            <a:off x="6147175" y="3113965"/>
            <a:ext cx="576064" cy="19802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0"/>
            <a:endCxn id="42" idx="2"/>
          </p:cNvCxnSpPr>
          <p:nvPr/>
        </p:nvCxnSpPr>
        <p:spPr>
          <a:xfrm rot="5400000" flipH="1" flipV="1">
            <a:off x="7038274" y="2222866"/>
            <a:ext cx="576064" cy="19802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96136" y="1916832"/>
            <a:ext cx="147616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&lt;0.4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32340" y="1916832"/>
            <a:ext cx="147616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&gt;0.4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48436" y="5517232"/>
            <a:ext cx="10357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ad</a:t>
            </a:r>
            <a:r>
              <a:rPr lang="en-US" dirty="0" smtClean="0"/>
              <a:t>=-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7" grpId="0"/>
      <p:bldP spid="28" grpId="0" animBg="1"/>
      <p:bldP spid="33" grpId="0" animBg="1"/>
      <p:bldP spid="36" grpId="0" animBg="1"/>
      <p:bldP spid="41" grpId="0" animBg="1"/>
      <p:bldP spid="42" grpId="0" animBg="1"/>
      <p:bldP spid="47" grpId="0" animBg="1"/>
      <p:bldP spid="48" grpId="0" animBg="1"/>
      <p:bldP spid="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 analyses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Adsorption: </a:t>
            </a:r>
            <a:r>
              <a:rPr lang="en-US" sz="3600" dirty="0" smtClean="0"/>
              <a:t>Basis Set Superposition Errors</a:t>
            </a:r>
            <a:endParaRPr lang="en-US" sz="3600" dirty="0"/>
          </a:p>
        </p:txBody>
      </p:sp>
      <p:sp>
        <p:nvSpPr>
          <p:cNvPr id="4" name="Sun 3"/>
          <p:cNvSpPr/>
          <p:nvPr/>
        </p:nvSpPr>
        <p:spPr>
          <a:xfrm>
            <a:off x="8172400" y="44624"/>
            <a:ext cx="936104" cy="9361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SC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12080" y="1700808"/>
            <a:ext cx="1080000" cy="108000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72816"/>
            <a:ext cx="2466011" cy="8639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600890"/>
            <a:ext cx="246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Energy: X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61547" y="3933056"/>
            <a:ext cx="1080000" cy="108000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041086"/>
            <a:ext cx="2466011" cy="8639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905026"/>
            <a:ext cx="246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Energy: 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5219908"/>
            <a:ext cx="216024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Adsorption Energy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ad</a:t>
            </a:r>
            <a:r>
              <a:rPr lang="en-US" dirty="0" smtClean="0"/>
              <a:t>=(Z+</a:t>
            </a:r>
            <a:r>
              <a:rPr lang="el-GR" dirty="0" smtClean="0"/>
              <a:t>Δ</a:t>
            </a:r>
            <a:r>
              <a:rPr lang="en-US" dirty="0" smtClean="0"/>
              <a:t>BSSE)-(X+Y)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5536" y="3032938"/>
            <a:ext cx="1800000" cy="2880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B3LYP/LANLDZ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07904" y="3068960"/>
            <a:ext cx="1800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B3LYP/LANLDZ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5536" y="5301208"/>
            <a:ext cx="1800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B3LYP/LANLDZ</a:t>
            </a:r>
            <a:endParaRPr lang="en-US" dirty="0"/>
          </a:p>
        </p:txBody>
      </p:sp>
      <p:sp>
        <p:nvSpPr>
          <p:cNvPr id="36" name="Flowchart: Collate 35"/>
          <p:cNvSpPr/>
          <p:nvPr/>
        </p:nvSpPr>
        <p:spPr>
          <a:xfrm>
            <a:off x="2699792" y="4221088"/>
            <a:ext cx="288032" cy="424644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6" idx="1"/>
          </p:cNvCxnSpPr>
          <p:nvPr/>
        </p:nvCxnSpPr>
        <p:spPr>
          <a:xfrm>
            <a:off x="2843808" y="4433410"/>
            <a:ext cx="0" cy="840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2483768" y="64533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Zhanpeisov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et. al. J. Am. Chem. Soc. 2004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2080" y="5229200"/>
            <a:ext cx="216024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Will not be covered, for the time 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36" grpId="0" animBg="1"/>
      <p:bldP spid="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DFT Kick Start</a:t>
            </a:r>
            <a:br>
              <a:rPr lang="en-US" dirty="0" smtClean="0"/>
            </a:br>
            <a:r>
              <a:rPr lang="en-US" sz="2200" dirty="0"/>
              <a:t>(David S. </a:t>
            </a:r>
            <a:r>
              <a:rPr lang="en-US" sz="2200" dirty="0" err="1"/>
              <a:t>Sholl</a:t>
            </a:r>
            <a:r>
              <a:rPr lang="en-US" sz="2200" dirty="0"/>
              <a:t> et. al.2009)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1048"/>
            <a:ext cx="1746341" cy="1800000"/>
          </a:xfrm>
        </p:spPr>
      </p:pic>
      <p:pic>
        <p:nvPicPr>
          <p:cNvPr id="2053" name="Picture 5" descr="C:\Users\FIST\AppData\Local\Microsoft\Windows\Temporary Internet Files\Content.IE5\138LME9W\MP9004387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3096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99" y="2060848"/>
            <a:ext cx="2033473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28" y="4221088"/>
            <a:ext cx="377704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Functional Theory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96" y="5805264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“Total ground state </a:t>
            </a:r>
            <a:r>
              <a:rPr lang="en-US" sz="3200" b="1" i="1" dirty="0" smtClean="0"/>
              <a:t>energy of a system </a:t>
            </a:r>
            <a:r>
              <a:rPr lang="en-US" sz="3200" dirty="0" smtClean="0"/>
              <a:t>is </a:t>
            </a:r>
            <a:r>
              <a:rPr lang="en-US" sz="3200" dirty="0"/>
              <a:t>a </a:t>
            </a:r>
            <a:r>
              <a:rPr lang="en-US" sz="3200" dirty="0">
                <a:solidFill>
                  <a:srgbClr val="FF0000"/>
                </a:solidFill>
              </a:rPr>
              <a:t>functional </a:t>
            </a:r>
            <a:r>
              <a:rPr lang="en-US" sz="3200" dirty="0"/>
              <a:t>of </a:t>
            </a:r>
            <a:r>
              <a:rPr lang="en-US" sz="3200" dirty="0" smtClean="0"/>
              <a:t>electron density”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15958" y="2896209"/>
            <a:ext cx="3532305" cy="2928076"/>
            <a:chOff x="7129839" y="4869320"/>
            <a:chExt cx="2793241" cy="2340020"/>
          </a:xfrm>
        </p:grpSpPr>
        <p:grpSp>
          <p:nvGrpSpPr>
            <p:cNvPr id="24" name="Group 23"/>
            <p:cNvGrpSpPr/>
            <p:nvPr/>
          </p:nvGrpSpPr>
          <p:grpSpPr>
            <a:xfrm>
              <a:off x="7129839" y="4869320"/>
              <a:ext cx="2259414" cy="2159999"/>
              <a:chOff x="5761687" y="2636912"/>
              <a:chExt cx="2259414" cy="215999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1687" y="2636912"/>
                <a:ext cx="2259414" cy="2159999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5998997" y="3512272"/>
                <a:ext cx="1645368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000" b="1" dirty="0" smtClean="0">
                    <a:solidFill>
                      <a:schemeClr val="tx1"/>
                    </a:solidFill>
                  </a:rPr>
                  <a:t>Σ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E=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Σ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(K.E)+</a:t>
                </a:r>
                <a:r>
                  <a:rPr lang="el-GR" sz="2000" b="1" dirty="0">
                    <a:solidFill>
                      <a:schemeClr val="tx1"/>
                    </a:solidFill>
                  </a:rPr>
                  <a:t> Σ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(P.E)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7531530" y="6849300"/>
              <a:ext cx="239155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OUTPUT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Total Ground State Energy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4168" y="1556793"/>
            <a:ext cx="1440160" cy="1351408"/>
            <a:chOff x="6226791" y="3144356"/>
            <a:chExt cx="1138836" cy="1080000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6226791" y="3144356"/>
              <a:ext cx="1138836" cy="1080000"/>
              <a:chOff x="6319038" y="3752679"/>
              <a:chExt cx="2277672" cy="2160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38" y="3752679"/>
                <a:ext cx="2259414" cy="2160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889454" y="5732659"/>
                <a:ext cx="1707256" cy="180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372200" y="3526883"/>
              <a:ext cx="792088" cy="31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P.E</a:t>
              </a:r>
              <a:r>
                <a:rPr lang="en-US" sz="2000" b="1" baseline="-25000" dirty="0" err="1" smtClean="0">
                  <a:solidFill>
                    <a:schemeClr val="tx1"/>
                  </a:solidFill>
                </a:rPr>
                <a:t>n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-n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16016" y="1556793"/>
            <a:ext cx="1522875" cy="1351408"/>
            <a:chOff x="6226790" y="3144356"/>
            <a:chExt cx="1204244" cy="1080000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6226790" y="3144356"/>
              <a:ext cx="1204244" cy="1080000"/>
              <a:chOff x="6319038" y="3752679"/>
              <a:chExt cx="2408489" cy="2160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38" y="3752679"/>
                <a:ext cx="2259414" cy="216000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020272" y="5732659"/>
                <a:ext cx="1707255" cy="180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372200" y="3526883"/>
              <a:ext cx="792088" cy="31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P.E</a:t>
              </a:r>
              <a:r>
                <a:rPr lang="en-US" sz="2000" b="1" baseline="-250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-e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47864" y="1556792"/>
            <a:ext cx="1522876" cy="1351409"/>
            <a:chOff x="6226792" y="3144356"/>
            <a:chExt cx="1204245" cy="1080001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6226792" y="3144356"/>
              <a:ext cx="1204245" cy="1080001"/>
              <a:chOff x="6319038" y="3752677"/>
              <a:chExt cx="2408489" cy="216000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38" y="3752677"/>
                <a:ext cx="2259414" cy="21600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7020272" y="5732659"/>
                <a:ext cx="1707255" cy="180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372200" y="3526883"/>
              <a:ext cx="792088" cy="31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P.E</a:t>
              </a:r>
              <a:r>
                <a:rPr lang="en-US" sz="2000" b="1" baseline="-250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000" b="1" baseline="-25000" dirty="0" smtClean="0">
                  <a:solidFill>
                    <a:schemeClr val="tx1"/>
                  </a:solidFill>
                </a:rPr>
                <a:t>-n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54551" y="2896209"/>
            <a:ext cx="1491862" cy="300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00852" y="1556792"/>
            <a:ext cx="1522876" cy="1351409"/>
            <a:chOff x="6226792" y="3144356"/>
            <a:chExt cx="1204245" cy="1080001"/>
          </a:xfrm>
        </p:grpSpPr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6226792" y="3144356"/>
              <a:ext cx="1204245" cy="1080001"/>
              <a:chOff x="6319038" y="3752677"/>
              <a:chExt cx="2408489" cy="216000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38" y="3752677"/>
                <a:ext cx="2259414" cy="2160000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7020272" y="5732659"/>
                <a:ext cx="1707255" cy="180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6372200" y="3526883"/>
              <a:ext cx="792088" cy="31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K.E</a:t>
              </a:r>
              <a:r>
                <a:rPr lang="en-US" sz="2000" b="1" baseline="-25000" dirty="0" err="1" smtClean="0">
                  <a:solidFill>
                    <a:schemeClr val="tx1"/>
                  </a:solidFill>
                </a:rPr>
                <a:t>e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41612" y="1556792"/>
            <a:ext cx="1522876" cy="1351409"/>
            <a:chOff x="6226792" y="3144356"/>
            <a:chExt cx="1204245" cy="1080001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226792" y="3144356"/>
              <a:ext cx="1204245" cy="1080001"/>
              <a:chOff x="6319038" y="3752677"/>
              <a:chExt cx="2408489" cy="216000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38" y="3752677"/>
                <a:ext cx="2259414" cy="2160000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7020272" y="5732659"/>
                <a:ext cx="1707255" cy="180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372200" y="3526883"/>
              <a:ext cx="792088" cy="31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E</a:t>
              </a:r>
              <a:r>
                <a:rPr lang="en-US" sz="2000" b="1" baseline="-25000" dirty="0" err="1">
                  <a:solidFill>
                    <a:schemeClr val="tx1"/>
                  </a:solidFill>
                </a:rPr>
                <a:t>xc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496" y="1340768"/>
            <a:ext cx="1955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lectron density, </a:t>
            </a:r>
            <a:r>
              <a:rPr lang="en-US" i="1" dirty="0"/>
              <a:t>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5856" y="1331476"/>
            <a:ext cx="9015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ρ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4644008" y="1331476"/>
            <a:ext cx="674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ρ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12160" y="1331476"/>
            <a:ext cx="674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ρ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1979712" y="1556792"/>
            <a:ext cx="1522876" cy="1351409"/>
            <a:chOff x="6226792" y="3144356"/>
            <a:chExt cx="1204245" cy="1080001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226792" y="3144356"/>
              <a:ext cx="1204245" cy="1080001"/>
              <a:chOff x="6319038" y="3752677"/>
              <a:chExt cx="2408489" cy="2160002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38" y="3752677"/>
                <a:ext cx="2259414" cy="2160000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7020272" y="5732659"/>
                <a:ext cx="1707255" cy="1800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6372200" y="3526883"/>
              <a:ext cx="792088" cy="31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K.E</a:t>
              </a:r>
              <a:r>
                <a:rPr lang="en-US" sz="2000" b="1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ight Brace 10"/>
          <p:cNvSpPr/>
          <p:nvPr/>
        </p:nvSpPr>
        <p:spPr>
          <a:xfrm rot="5400000">
            <a:off x="4499991" y="-1107505"/>
            <a:ext cx="576064" cy="7920882"/>
          </a:xfrm>
          <a:prstGeom prst="rightBrace">
            <a:avLst>
              <a:gd name="adj1" fmla="val 8333"/>
              <a:gd name="adj2" fmla="val 6053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07704" y="1340768"/>
            <a:ext cx="948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ρ</a:t>
            </a:r>
            <a:endParaRPr lang="en-US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7380312" y="1331476"/>
            <a:ext cx="674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ρ</a:t>
            </a:r>
            <a:endParaRPr lang="en-US" i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35496" y="3222253"/>
            <a:ext cx="3061962" cy="2126200"/>
            <a:chOff x="5717159" y="4207152"/>
            <a:chExt cx="3061962" cy="2126200"/>
          </a:xfrm>
        </p:grpSpPr>
        <p:pic>
          <p:nvPicPr>
            <p:cNvPr id="55" name="Picture 4" descr="http://education.jlab.org/qa/atom_model_0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533" y="4533352"/>
              <a:ext cx="26915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717159" y="4207152"/>
              <a:ext cx="936104" cy="68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0308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From Schrödinger</a:t>
            </a:r>
            <a:r>
              <a:rPr lang="en-MY" dirty="0" smtClean="0"/>
              <a:t>’s equation to DFT</a:t>
            </a:r>
            <a:endParaRPr lang="en-MY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0768134"/>
              </p:ext>
            </p:extLst>
          </p:nvPr>
        </p:nvGraphicFramePr>
        <p:xfrm>
          <a:off x="395536" y="1268760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508518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Times New Roman"/>
                <a:cs typeface="Times New Roman"/>
              </a:rPr>
              <a:t>Mathematical function that describe a system in the form of </a:t>
            </a:r>
            <a:r>
              <a:rPr lang="en-US" b="1" dirty="0">
                <a:latin typeface="Times New Roman"/>
                <a:cs typeface="Times New Roman"/>
              </a:rPr>
              <a:t>summation</a:t>
            </a:r>
            <a:r>
              <a:rPr lang="en-US" dirty="0">
                <a:latin typeface="Times New Roman"/>
                <a:cs typeface="Times New Roman"/>
              </a:rPr>
              <a:t> of K.E &amp; P.E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1600" y="159918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dirty="0" smtClean="0"/>
              <a:t>Predicts </a:t>
            </a:r>
            <a:r>
              <a:rPr lang="en-MY" sz="2400" dirty="0"/>
              <a:t>the </a:t>
            </a:r>
            <a:r>
              <a:rPr lang="en-MY" sz="2400" dirty="0" smtClean="0"/>
              <a:t>evolution behaviour </a:t>
            </a:r>
            <a:r>
              <a:rPr lang="en-MY" sz="2400" dirty="0"/>
              <a:t>of a dynamic system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372036"/>
            <a:ext cx="2500941" cy="36933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Determine by Functional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1794" y="5301208"/>
            <a:ext cx="2318583" cy="36933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Determine by Basis set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32446" y="5949320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4878452"/>
            <a:ext cx="0" cy="422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22043" y="-27384"/>
            <a:ext cx="4306541" cy="2880000"/>
            <a:chOff x="5436096" y="4077072"/>
            <a:chExt cx="4306541" cy="2880000"/>
          </a:xfrm>
        </p:grpSpPr>
        <p:pic>
          <p:nvPicPr>
            <p:cNvPr id="17" name="Picture 4" descr="http://education.jlab.org/qa/atom_model_0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077072"/>
              <a:ext cx="4306541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436096" y="4077072"/>
              <a:ext cx="936104" cy="68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DFT evolution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Early DFT (1970s):</a:t>
            </a:r>
          </a:p>
          <a:p>
            <a:r>
              <a:rPr lang="en-US" dirty="0" smtClean="0"/>
              <a:t>H</a:t>
            </a:r>
            <a:r>
              <a:rPr lang="el-GR" dirty="0">
                <a:latin typeface="Times New Roman"/>
                <a:cs typeface="Times New Roman"/>
              </a:rPr>
              <a:t>ψ</a:t>
            </a:r>
            <a:r>
              <a:rPr lang="en-US" dirty="0"/>
              <a:t>= E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E)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=(</a:t>
            </a:r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K.E + </a:t>
            </a:r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P.E)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      =(</a:t>
            </a:r>
            <a:r>
              <a:rPr lang="en-US" dirty="0" err="1" smtClean="0">
                <a:latin typeface="Times New Roman"/>
                <a:cs typeface="Times New Roman"/>
              </a:rPr>
              <a:t>K.E</a:t>
            </a:r>
            <a:r>
              <a:rPr lang="en-US" baseline="-25000" dirty="0" err="1" smtClean="0">
                <a:latin typeface="Times New Roman"/>
                <a:cs typeface="Times New Roman"/>
              </a:rPr>
              <a:t>nuc</a:t>
            </a:r>
            <a:r>
              <a:rPr lang="en-US" baseline="-25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err="1" smtClean="0">
                <a:latin typeface="Times New Roman"/>
                <a:cs typeface="Times New Roman"/>
              </a:rPr>
              <a:t>K.E</a:t>
            </a:r>
            <a:r>
              <a:rPr lang="en-US" baseline="-25000" dirty="0" err="1" smtClean="0">
                <a:latin typeface="Times New Roman"/>
                <a:cs typeface="Times New Roman"/>
              </a:rPr>
              <a:t>elec</a:t>
            </a:r>
            <a:r>
              <a:rPr lang="en-US" baseline="-25000" dirty="0" smtClean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P.E</a:t>
            </a:r>
            <a:r>
              <a:rPr lang="en-US" baseline="-25000" dirty="0" err="1" smtClean="0">
                <a:latin typeface="Times New Roman"/>
                <a:cs typeface="Times New Roman"/>
              </a:rPr>
              <a:t>n</a:t>
            </a:r>
            <a:r>
              <a:rPr lang="en-US" baseline="-25000" dirty="0" smtClean="0">
                <a:latin typeface="Times New Roman"/>
                <a:cs typeface="Times New Roman"/>
              </a:rPr>
              <a:t>-n </a:t>
            </a:r>
            <a:r>
              <a:rPr lang="en-US" dirty="0" smtClean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P.E</a:t>
            </a:r>
            <a:r>
              <a:rPr lang="en-US" baseline="-25000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smtClean="0">
                <a:latin typeface="Times New Roman"/>
                <a:cs typeface="Times New Roman"/>
              </a:rPr>
              <a:t>-n </a:t>
            </a:r>
            <a:r>
              <a:rPr lang="en-US" dirty="0" smtClean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P.E</a:t>
            </a:r>
            <a:r>
              <a:rPr lang="en-US" baseline="-25000" dirty="0" err="1" smtClean="0">
                <a:latin typeface="Times New Roman"/>
                <a:cs typeface="Times New Roman"/>
              </a:rPr>
              <a:t>e</a:t>
            </a:r>
            <a:r>
              <a:rPr lang="en-US" baseline="-25000" dirty="0" smtClean="0">
                <a:latin typeface="Times New Roman"/>
                <a:cs typeface="Times New Roman"/>
              </a:rPr>
              <a:t>-e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endParaRPr lang="en-US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aseline="-25000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Modern DFT (1990s):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  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E)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=[</a:t>
            </a:r>
            <a:r>
              <a:rPr lang="en-US" dirty="0" err="1" smtClean="0">
                <a:latin typeface="Times New Roman"/>
                <a:cs typeface="Times New Roman"/>
              </a:rPr>
              <a:t>K.E</a:t>
            </a:r>
            <a:r>
              <a:rPr lang="en-US" baseline="-25000" dirty="0" err="1" smtClean="0">
                <a:latin typeface="Times New Roman"/>
                <a:cs typeface="Times New Roman"/>
              </a:rPr>
              <a:t>elec</a:t>
            </a:r>
            <a:r>
              <a:rPr lang="en-US" baseline="-25000" dirty="0">
                <a:latin typeface="Times New Roman"/>
                <a:cs typeface="Times New Roman"/>
              </a:rPr>
              <a:t>. </a:t>
            </a:r>
            <a:r>
              <a:rPr lang="en-US" dirty="0">
                <a:latin typeface="Times New Roman"/>
                <a:cs typeface="Times New Roman"/>
              </a:rPr>
              <a:t>+ </a:t>
            </a:r>
            <a:r>
              <a:rPr lang="en-US" dirty="0" err="1">
                <a:latin typeface="Times New Roman"/>
                <a:cs typeface="Times New Roman"/>
              </a:rPr>
              <a:t>P.E</a:t>
            </a:r>
            <a:r>
              <a:rPr lang="en-US" baseline="-25000" dirty="0" err="1">
                <a:latin typeface="Times New Roman"/>
                <a:cs typeface="Times New Roman"/>
              </a:rPr>
              <a:t>e</a:t>
            </a:r>
            <a:r>
              <a:rPr lang="en-US" baseline="-25000" dirty="0">
                <a:latin typeface="Times New Roman"/>
                <a:cs typeface="Times New Roman"/>
              </a:rPr>
              <a:t>-n </a:t>
            </a:r>
            <a:r>
              <a:rPr lang="en-US" dirty="0">
                <a:latin typeface="Times New Roman"/>
                <a:cs typeface="Times New Roman"/>
              </a:rPr>
              <a:t>+ </a:t>
            </a:r>
            <a:r>
              <a:rPr lang="en-US" dirty="0" err="1">
                <a:latin typeface="Times New Roman"/>
                <a:cs typeface="Times New Roman"/>
              </a:rPr>
              <a:t>P.E</a:t>
            </a:r>
            <a:r>
              <a:rPr lang="en-US" baseline="-25000" dirty="0" err="1">
                <a:latin typeface="Times New Roman"/>
                <a:cs typeface="Times New Roman"/>
              </a:rPr>
              <a:t>e</a:t>
            </a:r>
            <a:r>
              <a:rPr lang="en-US" baseline="-25000" dirty="0">
                <a:latin typeface="Times New Roman"/>
                <a:cs typeface="Times New Roman"/>
              </a:rPr>
              <a:t>-e</a:t>
            </a:r>
            <a:r>
              <a:rPr lang="en-US" dirty="0">
                <a:latin typeface="Times New Roman"/>
                <a:cs typeface="Times New Roman"/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xc</a:t>
            </a:r>
            <a:r>
              <a:rPr lang="en-US" dirty="0">
                <a:latin typeface="Times New Roman"/>
                <a:cs typeface="Times New Roman"/>
              </a:rPr>
              <a:t>]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endParaRPr lang="en-US" b="1" baseline="-25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E)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US" dirty="0" smtClean="0"/>
              <a:t>=[</a:t>
            </a:r>
            <a:r>
              <a:rPr lang="en-US" dirty="0" err="1" smtClean="0"/>
              <a:t>K.E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l-GR" i="1" dirty="0">
                <a:latin typeface="Times New Roman"/>
                <a:cs typeface="Times New Roman"/>
              </a:rPr>
              <a:t>ρ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/>
              <a:t>+ </a:t>
            </a:r>
            <a:r>
              <a:rPr lang="en-US" dirty="0" err="1"/>
              <a:t>P.E</a:t>
            </a:r>
            <a:r>
              <a:rPr lang="en-US" baseline="-25000" dirty="0" err="1"/>
              <a:t>e</a:t>
            </a:r>
            <a:r>
              <a:rPr lang="en-US" baseline="-25000" dirty="0"/>
              <a:t>-n</a:t>
            </a:r>
            <a:r>
              <a:rPr lang="en-US" dirty="0"/>
              <a:t>(</a:t>
            </a:r>
            <a:r>
              <a:rPr lang="el-GR" i="1" dirty="0">
                <a:latin typeface="Times New Roman"/>
                <a:cs typeface="Times New Roman"/>
              </a:rPr>
              <a:t>ρ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P.E</a:t>
            </a:r>
            <a:r>
              <a:rPr lang="en-US" baseline="-25000" dirty="0" err="1"/>
              <a:t>e</a:t>
            </a:r>
            <a:r>
              <a:rPr lang="en-US" baseline="-25000" dirty="0"/>
              <a:t>-e</a:t>
            </a:r>
            <a:r>
              <a:rPr lang="en-US" dirty="0"/>
              <a:t>(</a:t>
            </a:r>
            <a:r>
              <a:rPr lang="el-GR" i="1" dirty="0">
                <a:latin typeface="Times New Roman"/>
                <a:cs typeface="Times New Roman"/>
              </a:rPr>
              <a:t>ρ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E</a:t>
            </a:r>
            <a:r>
              <a:rPr lang="en-US" baseline="-25000" dirty="0" err="1"/>
              <a:t>xc</a:t>
            </a:r>
            <a:r>
              <a:rPr lang="en-US" dirty="0"/>
              <a:t>(</a:t>
            </a:r>
            <a:r>
              <a:rPr lang="el-GR" i="1" dirty="0">
                <a:latin typeface="Times New Roman"/>
                <a:cs typeface="Times New Roman"/>
              </a:rPr>
              <a:t>ρ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]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endParaRPr lang="en-US" b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aseline="-25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MY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35696" y="3186449"/>
            <a:ext cx="792088" cy="576064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468560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Nucleus is heavy and ~static: K.E= ~0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3687678"/>
                <a:ext cx="2448272" cy="893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 smtClean="0"/>
                  <a:t>Nucleus is neutralized: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87678"/>
                <a:ext cx="2448272" cy="893450"/>
              </a:xfrm>
              <a:prstGeom prst="rect">
                <a:avLst/>
              </a:prstGeom>
              <a:blipFill rotWithShape="1">
                <a:blip r:embed="rId3"/>
                <a:stretch>
                  <a:fillRect l="-2244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4456560" y="3175248"/>
            <a:ext cx="792088" cy="576064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7439</TotalTime>
  <Words>2879</Words>
  <Application>Microsoft Office PowerPoint</Application>
  <PresentationFormat>On-screen Show (4:3)</PresentationFormat>
  <Paragraphs>843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Ab-initio Density Functional Theory: from quantum dots to solar cell</vt:lpstr>
      <vt:lpstr>Simulation           vs         animation</vt:lpstr>
      <vt:lpstr>The advantages of simulation</vt:lpstr>
      <vt:lpstr>Ab initio</vt:lpstr>
      <vt:lpstr>Function</vt:lpstr>
      <vt:lpstr>Functional</vt:lpstr>
      <vt:lpstr>Density Functional Theory</vt:lpstr>
      <vt:lpstr>From Schrödinger’s equation to DFT</vt:lpstr>
      <vt:lpstr>DFT evolution</vt:lpstr>
      <vt:lpstr>Basis set &amp; Functional (model)</vt:lpstr>
      <vt:lpstr>Choice of functional</vt:lpstr>
      <vt:lpstr>Limitation of basis set</vt:lpstr>
      <vt:lpstr>Basis set choices</vt:lpstr>
      <vt:lpstr>Basis set accuracy: comparison with experimental data</vt:lpstr>
      <vt:lpstr>Application: Quantum dot solar cell</vt:lpstr>
      <vt:lpstr>Series of simulation</vt:lpstr>
      <vt:lpstr>Input preparations</vt:lpstr>
      <vt:lpstr>PowerPoint Presentation</vt:lpstr>
      <vt:lpstr>Input Step 1: Draw molecule</vt:lpstr>
      <vt:lpstr>Input Step 2: Labeling molecule</vt:lpstr>
      <vt:lpstr>Input Step 3: Rearrange numbers</vt:lpstr>
      <vt:lpstr>Input Step 4: Building z-matrix</vt:lpstr>
      <vt:lpstr>Input Step 5: Defining bond, angle  &amp; dihedral angle</vt:lpstr>
      <vt:lpstr>Input Step 6: Z-matrix, the format</vt:lpstr>
      <vt:lpstr>Input Step 7: Estimating bond length</vt:lpstr>
      <vt:lpstr>Input Step 8: Estimating angle</vt:lpstr>
      <vt:lpstr>Input Step 9: Estimating dihedral angle</vt:lpstr>
      <vt:lpstr>Input Step 10: Full Z-Matrix</vt:lpstr>
      <vt:lpstr>Input: Done</vt:lpstr>
      <vt:lpstr>Series of simulation</vt:lpstr>
      <vt:lpstr>%Section field</vt:lpstr>
      <vt:lpstr>%Section field</vt:lpstr>
      <vt:lpstr>Route Section field</vt:lpstr>
      <vt:lpstr>Route Section 1: Geometry opt.</vt:lpstr>
      <vt:lpstr>Route Section 2: Frequency</vt:lpstr>
      <vt:lpstr>Route Section 3: Energy</vt:lpstr>
      <vt:lpstr>Route Section 4: Full population</vt:lpstr>
      <vt:lpstr>Route Section 5:  Cluster size estimation</vt:lpstr>
      <vt:lpstr>Charge &amp; Multiplicity</vt:lpstr>
      <vt:lpstr>Charge &amp; multiplicity</vt:lpstr>
      <vt:lpstr>Charge &amp; multiplicity</vt:lpstr>
      <vt:lpstr>The rough model:  mercaptosuccinic acid</vt:lpstr>
      <vt:lpstr>Running the simulation</vt:lpstr>
      <vt:lpstr>Extracting result: Structure optimization</vt:lpstr>
      <vt:lpstr>Input for Frequency, Energy, Full Population &amp; Size</vt:lpstr>
      <vt:lpstr>Analyzing result: Frequency simulation</vt:lpstr>
      <vt:lpstr>Analyzing result: Energy simulation</vt:lpstr>
      <vt:lpstr>Analyzing result: Full Population</vt:lpstr>
      <vt:lpstr>Analyzing result: Molecule size</vt:lpstr>
      <vt:lpstr>Input: QD semiconductor</vt:lpstr>
      <vt:lpstr>Input Step 1: Download CIF </vt:lpstr>
      <vt:lpstr>Input Step 2: Open PBC </vt:lpstr>
      <vt:lpstr>Input Step 3: Make bigger cluster</vt:lpstr>
      <vt:lpstr>Input Step 4:  Making smallest meaningful cluster</vt:lpstr>
      <vt:lpstr>Spin multiplicity</vt:lpstr>
      <vt:lpstr>Spin multiplicity</vt:lpstr>
      <vt:lpstr>Input Step 5:  Z-Matrix Preparation &amp; Start</vt:lpstr>
      <vt:lpstr>Analysis: A realistic cluster model</vt:lpstr>
      <vt:lpstr>QD+Ligand model: Reference model preparation</vt:lpstr>
      <vt:lpstr>QD+Ligand model: z-matrix preparations</vt:lpstr>
      <vt:lpstr>QD+Ligand model: The new Z-matrix</vt:lpstr>
      <vt:lpstr>Result analyses:  Magic size cluster</vt:lpstr>
      <vt:lpstr>Result analyses:  LUMOQD-LUMOligand comparison</vt:lpstr>
      <vt:lpstr>Result analyses: Electron injection efficiency</vt:lpstr>
      <vt:lpstr>Result analyses: QD-Ligand adsorption &amp; strength</vt:lpstr>
      <vt:lpstr>Result analyses: Adsorption: Basis Set Superposition Errors</vt:lpstr>
      <vt:lpstr>DFT Kick Start (David S. Sholl et. al.2009)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Functional Theory</dc:title>
  <dc:creator>FIST</dc:creator>
  <cp:lastModifiedBy>FSTIUMP7</cp:lastModifiedBy>
  <cp:revision>819</cp:revision>
  <dcterms:created xsi:type="dcterms:W3CDTF">2012-08-10T02:05:38Z</dcterms:created>
  <dcterms:modified xsi:type="dcterms:W3CDTF">2015-09-30T06:46:34Z</dcterms:modified>
</cp:coreProperties>
</file>