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7" r:id="rId2"/>
    <p:sldId id="260" r:id="rId3"/>
    <p:sldId id="258" r:id="rId4"/>
    <p:sldId id="259" r:id="rId5"/>
    <p:sldId id="273" r:id="rId6"/>
    <p:sldId id="261" r:id="rId7"/>
    <p:sldId id="274" r:id="rId8"/>
    <p:sldId id="263" r:id="rId9"/>
    <p:sldId id="265" r:id="rId10"/>
    <p:sldId id="262" r:id="rId11"/>
    <p:sldId id="266" r:id="rId12"/>
    <p:sldId id="268" r:id="rId13"/>
    <p:sldId id="267" r:id="rId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211" autoAdjust="0"/>
  </p:normalViewPr>
  <p:slideViewPr>
    <p:cSldViewPr snapToGrid="0" snapToObjects="1">
      <p:cViewPr>
        <p:scale>
          <a:sx n="100" d="100"/>
          <a:sy n="100" d="100"/>
        </p:scale>
        <p:origin x="1836" y="19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8D6DA0-0FB3-46AB-8846-37B24B696F78}" type="doc">
      <dgm:prSet loTypeId="urn:microsoft.com/office/officeart/2005/8/layout/radial3" loCatId="relationship" qsTypeId="urn:microsoft.com/office/officeart/2005/8/quickstyle/simple1" qsCatId="simple" csTypeId="urn:microsoft.com/office/officeart/2005/8/colors/colorful5" csCatId="colorful" phldr="1"/>
      <dgm:spPr/>
      <dgm:t>
        <a:bodyPr/>
        <a:lstStyle/>
        <a:p>
          <a:endParaRPr lang="en-MY"/>
        </a:p>
      </dgm:t>
    </dgm:pt>
    <dgm:pt modelId="{2A90B522-72C4-45C3-A6E1-48236AB9B4A6}">
      <dgm:prSet phldrT="[Text]"/>
      <dgm:spPr/>
      <dgm:t>
        <a:bodyPr/>
        <a:lstStyle/>
        <a:p>
          <a:r>
            <a:rPr lang="en-MY" dirty="0" smtClean="0"/>
            <a:t>Efficient injection</a:t>
          </a:r>
          <a:endParaRPr lang="en-MY" dirty="0"/>
        </a:p>
      </dgm:t>
    </dgm:pt>
    <dgm:pt modelId="{4561C846-E286-4661-84AC-F4108E23462A}" type="parTrans" cxnId="{0F95B75D-A3F6-4CDF-ADA6-04CFA7A59985}">
      <dgm:prSet/>
      <dgm:spPr/>
      <dgm:t>
        <a:bodyPr/>
        <a:lstStyle/>
        <a:p>
          <a:endParaRPr lang="en-MY"/>
        </a:p>
      </dgm:t>
    </dgm:pt>
    <dgm:pt modelId="{B401A9A3-0E42-4DE8-B8A8-202F55505DE1}" type="sibTrans" cxnId="{0F95B75D-A3F6-4CDF-ADA6-04CFA7A59985}">
      <dgm:prSet/>
      <dgm:spPr/>
      <dgm:t>
        <a:bodyPr/>
        <a:lstStyle/>
        <a:p>
          <a:endParaRPr lang="en-MY"/>
        </a:p>
      </dgm:t>
    </dgm:pt>
    <dgm:pt modelId="{AC3AF6F9-38C7-4C7F-ABD7-7999448C0D5C}">
      <dgm:prSet phldrT="[Text]"/>
      <dgm:spPr/>
      <dgm:t>
        <a:bodyPr/>
        <a:lstStyle/>
        <a:p>
          <a:r>
            <a:rPr lang="en-MY" dirty="0" smtClean="0"/>
            <a:t>The best size</a:t>
          </a:r>
          <a:endParaRPr lang="en-MY" dirty="0"/>
        </a:p>
      </dgm:t>
    </dgm:pt>
    <dgm:pt modelId="{4071F875-DB1D-4BBD-B2C2-F6BD1EF636E0}" type="parTrans" cxnId="{8607AB4E-552B-4A33-BA3D-4523207629C6}">
      <dgm:prSet/>
      <dgm:spPr/>
      <dgm:t>
        <a:bodyPr/>
        <a:lstStyle/>
        <a:p>
          <a:endParaRPr lang="en-MY"/>
        </a:p>
      </dgm:t>
    </dgm:pt>
    <dgm:pt modelId="{A9232E14-7EB7-4433-BE16-76BC2AC8204A}" type="sibTrans" cxnId="{8607AB4E-552B-4A33-BA3D-4523207629C6}">
      <dgm:prSet/>
      <dgm:spPr/>
      <dgm:t>
        <a:bodyPr/>
        <a:lstStyle/>
        <a:p>
          <a:endParaRPr lang="en-MY"/>
        </a:p>
      </dgm:t>
    </dgm:pt>
    <dgm:pt modelId="{7F3B4A76-AB55-4B7D-BE3E-65535DFE54B2}">
      <dgm:prSet phldrT="[Text]"/>
      <dgm:spPr/>
      <dgm:t>
        <a:bodyPr/>
        <a:lstStyle/>
        <a:p>
          <a:r>
            <a:rPr lang="en-MY" dirty="0" smtClean="0"/>
            <a:t>Suitable ligand</a:t>
          </a:r>
          <a:endParaRPr lang="en-MY" dirty="0"/>
        </a:p>
      </dgm:t>
    </dgm:pt>
    <dgm:pt modelId="{421BEC00-B688-409B-B98F-96B15935ADA8}" type="parTrans" cxnId="{C9E5FDB2-E1CD-42C7-8857-0D14A286B1D7}">
      <dgm:prSet/>
      <dgm:spPr/>
      <dgm:t>
        <a:bodyPr/>
        <a:lstStyle/>
        <a:p>
          <a:endParaRPr lang="en-MY"/>
        </a:p>
      </dgm:t>
    </dgm:pt>
    <dgm:pt modelId="{594EC425-7CE8-4437-8307-4ECA2F9330FB}" type="sibTrans" cxnId="{C9E5FDB2-E1CD-42C7-8857-0D14A286B1D7}">
      <dgm:prSet/>
      <dgm:spPr/>
      <dgm:t>
        <a:bodyPr/>
        <a:lstStyle/>
        <a:p>
          <a:endParaRPr lang="en-MY"/>
        </a:p>
      </dgm:t>
    </dgm:pt>
    <dgm:pt modelId="{E6F6CB01-809A-4771-9985-B04AFA1B6FF4}">
      <dgm:prSet phldrT="[Text]"/>
      <dgm:spPr/>
      <dgm:t>
        <a:bodyPr/>
        <a:lstStyle/>
        <a:p>
          <a:r>
            <a:rPr lang="en-MY" dirty="0" smtClean="0"/>
            <a:t>Narrow size distribution</a:t>
          </a:r>
          <a:endParaRPr lang="en-MY" dirty="0"/>
        </a:p>
      </dgm:t>
    </dgm:pt>
    <dgm:pt modelId="{735EBC8E-228A-4662-AC69-384568655F79}" type="parTrans" cxnId="{D89C3D21-E566-4DC2-94E5-CCFB06064226}">
      <dgm:prSet/>
      <dgm:spPr/>
      <dgm:t>
        <a:bodyPr/>
        <a:lstStyle/>
        <a:p>
          <a:endParaRPr lang="en-MY"/>
        </a:p>
      </dgm:t>
    </dgm:pt>
    <dgm:pt modelId="{77A628E3-A1BD-463D-8E51-0E95795AC590}" type="sibTrans" cxnId="{D89C3D21-E566-4DC2-94E5-CCFB06064226}">
      <dgm:prSet/>
      <dgm:spPr/>
      <dgm:t>
        <a:bodyPr/>
        <a:lstStyle/>
        <a:p>
          <a:endParaRPr lang="en-MY"/>
        </a:p>
      </dgm:t>
    </dgm:pt>
    <dgm:pt modelId="{C7F4F6D8-E813-4F57-B91E-FCAD137460B5}">
      <dgm:prSet phldrT="[Text]"/>
      <dgm:spPr/>
      <dgm:t>
        <a:bodyPr/>
        <a:lstStyle/>
        <a:p>
          <a:endParaRPr lang="en-MY" dirty="0"/>
        </a:p>
      </dgm:t>
    </dgm:pt>
    <dgm:pt modelId="{A6BA1E40-F56C-442F-92EB-9EB2E9425174}" type="parTrans" cxnId="{70F2E34D-BA7B-432D-8F1C-5AA93447A8F7}">
      <dgm:prSet/>
      <dgm:spPr/>
      <dgm:t>
        <a:bodyPr/>
        <a:lstStyle/>
        <a:p>
          <a:endParaRPr lang="en-MY"/>
        </a:p>
      </dgm:t>
    </dgm:pt>
    <dgm:pt modelId="{A22077EC-F6CF-4E2C-8B5A-9ED78D70A2A2}" type="sibTrans" cxnId="{70F2E34D-BA7B-432D-8F1C-5AA93447A8F7}">
      <dgm:prSet/>
      <dgm:spPr/>
      <dgm:t>
        <a:bodyPr/>
        <a:lstStyle/>
        <a:p>
          <a:endParaRPr lang="en-MY"/>
        </a:p>
      </dgm:t>
    </dgm:pt>
    <dgm:pt modelId="{1EB9F8CB-77D7-443D-A42E-3A70F1595282}" type="pres">
      <dgm:prSet presAssocID="{548D6DA0-0FB3-46AB-8846-37B24B696F78}" presName="composite" presStyleCnt="0">
        <dgm:presLayoutVars>
          <dgm:chMax val="1"/>
          <dgm:dir/>
          <dgm:resizeHandles val="exact"/>
        </dgm:presLayoutVars>
      </dgm:prSet>
      <dgm:spPr/>
      <dgm:t>
        <a:bodyPr/>
        <a:lstStyle/>
        <a:p>
          <a:endParaRPr lang="en-MY"/>
        </a:p>
      </dgm:t>
    </dgm:pt>
    <dgm:pt modelId="{48499C92-6DF0-494A-807C-06AE5B754664}" type="pres">
      <dgm:prSet presAssocID="{548D6DA0-0FB3-46AB-8846-37B24B696F78}" presName="radial" presStyleCnt="0">
        <dgm:presLayoutVars>
          <dgm:animLvl val="ctr"/>
        </dgm:presLayoutVars>
      </dgm:prSet>
      <dgm:spPr/>
    </dgm:pt>
    <dgm:pt modelId="{10EAA75F-7F55-45EE-A67B-1EAD4E409779}" type="pres">
      <dgm:prSet presAssocID="{2A90B522-72C4-45C3-A6E1-48236AB9B4A6}" presName="centerShape" presStyleLbl="vennNode1" presStyleIdx="0" presStyleCnt="4"/>
      <dgm:spPr/>
      <dgm:t>
        <a:bodyPr/>
        <a:lstStyle/>
        <a:p>
          <a:endParaRPr lang="en-MY"/>
        </a:p>
      </dgm:t>
    </dgm:pt>
    <dgm:pt modelId="{257DECAC-9894-4AA5-BCA0-8613415820AA}" type="pres">
      <dgm:prSet presAssocID="{AC3AF6F9-38C7-4C7F-ABD7-7999448C0D5C}" presName="node" presStyleLbl="vennNode1" presStyleIdx="1" presStyleCnt="4">
        <dgm:presLayoutVars>
          <dgm:bulletEnabled val="1"/>
        </dgm:presLayoutVars>
      </dgm:prSet>
      <dgm:spPr/>
      <dgm:t>
        <a:bodyPr/>
        <a:lstStyle/>
        <a:p>
          <a:endParaRPr lang="en-MY"/>
        </a:p>
      </dgm:t>
    </dgm:pt>
    <dgm:pt modelId="{3EF2A97F-C3BA-4764-BDD8-3733826FD76A}" type="pres">
      <dgm:prSet presAssocID="{7F3B4A76-AB55-4B7D-BE3E-65535DFE54B2}" presName="node" presStyleLbl="vennNode1" presStyleIdx="2" presStyleCnt="4">
        <dgm:presLayoutVars>
          <dgm:bulletEnabled val="1"/>
        </dgm:presLayoutVars>
      </dgm:prSet>
      <dgm:spPr/>
      <dgm:t>
        <a:bodyPr/>
        <a:lstStyle/>
        <a:p>
          <a:endParaRPr lang="en-MY"/>
        </a:p>
      </dgm:t>
    </dgm:pt>
    <dgm:pt modelId="{AA88A260-7E85-4453-8829-9E7EBB8A7510}" type="pres">
      <dgm:prSet presAssocID="{E6F6CB01-809A-4771-9985-B04AFA1B6FF4}" presName="node" presStyleLbl="vennNode1" presStyleIdx="3" presStyleCnt="4">
        <dgm:presLayoutVars>
          <dgm:bulletEnabled val="1"/>
        </dgm:presLayoutVars>
      </dgm:prSet>
      <dgm:spPr/>
      <dgm:t>
        <a:bodyPr/>
        <a:lstStyle/>
        <a:p>
          <a:endParaRPr lang="en-MY"/>
        </a:p>
      </dgm:t>
    </dgm:pt>
  </dgm:ptLst>
  <dgm:cxnLst>
    <dgm:cxn modelId="{6FCF36B7-7F9E-433F-9A78-88984E277F1E}" type="presOf" srcId="{548D6DA0-0FB3-46AB-8846-37B24B696F78}" destId="{1EB9F8CB-77D7-443D-A42E-3A70F1595282}" srcOrd="0" destOrd="0" presId="urn:microsoft.com/office/officeart/2005/8/layout/radial3"/>
    <dgm:cxn modelId="{445835B9-096B-4C4D-AA1D-8C7B4DFF581B}" type="presOf" srcId="{E6F6CB01-809A-4771-9985-B04AFA1B6FF4}" destId="{AA88A260-7E85-4453-8829-9E7EBB8A7510}" srcOrd="0" destOrd="0" presId="urn:microsoft.com/office/officeart/2005/8/layout/radial3"/>
    <dgm:cxn modelId="{D89C3D21-E566-4DC2-94E5-CCFB06064226}" srcId="{2A90B522-72C4-45C3-A6E1-48236AB9B4A6}" destId="{E6F6CB01-809A-4771-9985-B04AFA1B6FF4}" srcOrd="2" destOrd="0" parTransId="{735EBC8E-228A-4662-AC69-384568655F79}" sibTransId="{77A628E3-A1BD-463D-8E51-0E95795AC590}"/>
    <dgm:cxn modelId="{1D674F1B-AB65-4731-B207-4A6CD68CB9FE}" type="presOf" srcId="{7F3B4A76-AB55-4B7D-BE3E-65535DFE54B2}" destId="{3EF2A97F-C3BA-4764-BDD8-3733826FD76A}" srcOrd="0" destOrd="0" presId="urn:microsoft.com/office/officeart/2005/8/layout/radial3"/>
    <dgm:cxn modelId="{3E6CE4BF-054E-47E0-8D9F-3F2C0E3B0BF1}" type="presOf" srcId="{2A90B522-72C4-45C3-A6E1-48236AB9B4A6}" destId="{10EAA75F-7F55-45EE-A67B-1EAD4E409779}" srcOrd="0" destOrd="0" presId="urn:microsoft.com/office/officeart/2005/8/layout/radial3"/>
    <dgm:cxn modelId="{39A8D2F0-7310-4C0F-8B81-7267E4480AC1}" type="presOf" srcId="{AC3AF6F9-38C7-4C7F-ABD7-7999448C0D5C}" destId="{257DECAC-9894-4AA5-BCA0-8613415820AA}" srcOrd="0" destOrd="0" presId="urn:microsoft.com/office/officeart/2005/8/layout/radial3"/>
    <dgm:cxn modelId="{70F2E34D-BA7B-432D-8F1C-5AA93447A8F7}" srcId="{548D6DA0-0FB3-46AB-8846-37B24B696F78}" destId="{C7F4F6D8-E813-4F57-B91E-FCAD137460B5}" srcOrd="1" destOrd="0" parTransId="{A6BA1E40-F56C-442F-92EB-9EB2E9425174}" sibTransId="{A22077EC-F6CF-4E2C-8B5A-9ED78D70A2A2}"/>
    <dgm:cxn modelId="{0F95B75D-A3F6-4CDF-ADA6-04CFA7A59985}" srcId="{548D6DA0-0FB3-46AB-8846-37B24B696F78}" destId="{2A90B522-72C4-45C3-A6E1-48236AB9B4A6}" srcOrd="0" destOrd="0" parTransId="{4561C846-E286-4661-84AC-F4108E23462A}" sibTransId="{B401A9A3-0E42-4DE8-B8A8-202F55505DE1}"/>
    <dgm:cxn modelId="{C9E5FDB2-E1CD-42C7-8857-0D14A286B1D7}" srcId="{2A90B522-72C4-45C3-A6E1-48236AB9B4A6}" destId="{7F3B4A76-AB55-4B7D-BE3E-65535DFE54B2}" srcOrd="1" destOrd="0" parTransId="{421BEC00-B688-409B-B98F-96B15935ADA8}" sibTransId="{594EC425-7CE8-4437-8307-4ECA2F9330FB}"/>
    <dgm:cxn modelId="{8607AB4E-552B-4A33-BA3D-4523207629C6}" srcId="{2A90B522-72C4-45C3-A6E1-48236AB9B4A6}" destId="{AC3AF6F9-38C7-4C7F-ABD7-7999448C0D5C}" srcOrd="0" destOrd="0" parTransId="{4071F875-DB1D-4BBD-B2C2-F6BD1EF636E0}" sibTransId="{A9232E14-7EB7-4433-BE16-76BC2AC8204A}"/>
    <dgm:cxn modelId="{DE68A1D7-93B6-4DBE-B62D-E4E5BC646679}" type="presParOf" srcId="{1EB9F8CB-77D7-443D-A42E-3A70F1595282}" destId="{48499C92-6DF0-494A-807C-06AE5B754664}" srcOrd="0" destOrd="0" presId="urn:microsoft.com/office/officeart/2005/8/layout/radial3"/>
    <dgm:cxn modelId="{859BA4FD-7D6F-4A3C-9083-EB828203A763}" type="presParOf" srcId="{48499C92-6DF0-494A-807C-06AE5B754664}" destId="{10EAA75F-7F55-45EE-A67B-1EAD4E409779}" srcOrd="0" destOrd="0" presId="urn:microsoft.com/office/officeart/2005/8/layout/radial3"/>
    <dgm:cxn modelId="{2D05B4BA-39F1-41A9-9C6D-6464A34C7E0A}" type="presParOf" srcId="{48499C92-6DF0-494A-807C-06AE5B754664}" destId="{257DECAC-9894-4AA5-BCA0-8613415820AA}" srcOrd="1" destOrd="0" presId="urn:microsoft.com/office/officeart/2005/8/layout/radial3"/>
    <dgm:cxn modelId="{0B0B7BB7-43FD-40E2-8394-0ABD422447D2}" type="presParOf" srcId="{48499C92-6DF0-494A-807C-06AE5B754664}" destId="{3EF2A97F-C3BA-4764-BDD8-3733826FD76A}" srcOrd="2" destOrd="0" presId="urn:microsoft.com/office/officeart/2005/8/layout/radial3"/>
    <dgm:cxn modelId="{93A8069E-2D88-471A-87C4-CB8B5D370C2B}" type="presParOf" srcId="{48499C92-6DF0-494A-807C-06AE5B754664}" destId="{AA88A260-7E85-4453-8829-9E7EBB8A7510}" srcOrd="3"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EAA75F-7F55-45EE-A67B-1EAD4E409779}">
      <dsp:nvSpPr>
        <dsp:cNvPr id="0" name=""/>
        <dsp:cNvSpPr/>
      </dsp:nvSpPr>
      <dsp:spPr>
        <a:xfrm>
          <a:off x="1799828" y="1189854"/>
          <a:ext cx="2496343" cy="2496343"/>
        </a:xfrm>
        <a:prstGeom prst="ellipse">
          <a:avLst/>
        </a:prstGeom>
        <a:solidFill>
          <a:schemeClr val="accent5">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46990" tIns="46990" rIns="46990" bIns="46990" numCol="1" spcCol="1270" anchor="ctr" anchorCtr="0">
          <a:noAutofit/>
        </a:bodyPr>
        <a:lstStyle/>
        <a:p>
          <a:pPr lvl="0" algn="ctr" defTabSz="1644650">
            <a:lnSpc>
              <a:spcPct val="90000"/>
            </a:lnSpc>
            <a:spcBef>
              <a:spcPct val="0"/>
            </a:spcBef>
            <a:spcAft>
              <a:spcPct val="35000"/>
            </a:spcAft>
          </a:pPr>
          <a:r>
            <a:rPr lang="en-MY" sz="3700" kern="1200" dirty="0" smtClean="0"/>
            <a:t>Efficient injection</a:t>
          </a:r>
          <a:endParaRPr lang="en-MY" sz="3700" kern="1200" dirty="0"/>
        </a:p>
      </dsp:txBody>
      <dsp:txXfrm>
        <a:off x="2165409" y="1555435"/>
        <a:ext cx="1765181" cy="1765181"/>
      </dsp:txXfrm>
    </dsp:sp>
    <dsp:sp modelId="{257DECAC-9894-4AA5-BCA0-8613415820AA}">
      <dsp:nvSpPr>
        <dsp:cNvPr id="0" name=""/>
        <dsp:cNvSpPr/>
      </dsp:nvSpPr>
      <dsp:spPr>
        <a:xfrm>
          <a:off x="2423914" y="189835"/>
          <a:ext cx="1248171" cy="1248171"/>
        </a:xfrm>
        <a:prstGeom prst="ellipse">
          <a:avLst/>
        </a:prstGeom>
        <a:solidFill>
          <a:schemeClr val="accent5">
            <a:alpha val="50000"/>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MY" sz="1400" kern="1200" dirty="0" smtClean="0"/>
            <a:t>The best size</a:t>
          </a:r>
          <a:endParaRPr lang="en-MY" sz="1400" kern="1200" dirty="0"/>
        </a:p>
      </dsp:txBody>
      <dsp:txXfrm>
        <a:off x="2606704" y="372625"/>
        <a:ext cx="882591" cy="882591"/>
      </dsp:txXfrm>
    </dsp:sp>
    <dsp:sp modelId="{3EF2A97F-C3BA-4764-BDD8-3733826FD76A}">
      <dsp:nvSpPr>
        <dsp:cNvPr id="0" name=""/>
        <dsp:cNvSpPr/>
      </dsp:nvSpPr>
      <dsp:spPr>
        <a:xfrm>
          <a:off x="3830430" y="2625992"/>
          <a:ext cx="1248171" cy="1248171"/>
        </a:xfrm>
        <a:prstGeom prst="ellipse">
          <a:avLst/>
        </a:prstGeom>
        <a:solidFill>
          <a:schemeClr val="accent5">
            <a:alpha val="50000"/>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MY" sz="1400" kern="1200" dirty="0" smtClean="0"/>
            <a:t>Suitable ligand</a:t>
          </a:r>
          <a:endParaRPr lang="en-MY" sz="1400" kern="1200" dirty="0"/>
        </a:p>
      </dsp:txBody>
      <dsp:txXfrm>
        <a:off x="4013220" y="2808782"/>
        <a:ext cx="882591" cy="882591"/>
      </dsp:txXfrm>
    </dsp:sp>
    <dsp:sp modelId="{AA88A260-7E85-4453-8829-9E7EBB8A7510}">
      <dsp:nvSpPr>
        <dsp:cNvPr id="0" name=""/>
        <dsp:cNvSpPr/>
      </dsp:nvSpPr>
      <dsp:spPr>
        <a:xfrm>
          <a:off x="1017397" y="2625992"/>
          <a:ext cx="1248171" cy="1248171"/>
        </a:xfrm>
        <a:prstGeom prst="ellipse">
          <a:avLst/>
        </a:prstGeom>
        <a:solidFill>
          <a:schemeClr val="accent5">
            <a:alpha val="50000"/>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MY" sz="1400" kern="1200" dirty="0" smtClean="0"/>
            <a:t>Narrow size distribution</a:t>
          </a:r>
          <a:endParaRPr lang="en-MY" sz="1400" kern="1200" dirty="0"/>
        </a:p>
      </dsp:txBody>
      <dsp:txXfrm>
        <a:off x="1200187" y="2808782"/>
        <a:ext cx="882591" cy="882591"/>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MY"/>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0F5BB7-EE2E-4142-A9E9-2734D9B70D27}" type="datetimeFigureOut">
              <a:rPr lang="en-MY" smtClean="0"/>
              <a:t>17/1/2017</a:t>
            </a:fld>
            <a:endParaRPr lang="en-MY"/>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MY"/>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MY"/>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F3B0F9-9FAC-4CE2-A143-0D694C4BFBB1}" type="slidenum">
              <a:rPr lang="en-MY" smtClean="0"/>
              <a:t>‹#›</a:t>
            </a:fld>
            <a:endParaRPr lang="en-MY"/>
          </a:p>
        </p:txBody>
      </p:sp>
    </p:spTree>
    <p:extLst>
      <p:ext uri="{BB962C8B-B14F-4D97-AF65-F5344CB8AC3E}">
        <p14:creationId xmlns:p14="http://schemas.microsoft.com/office/powerpoint/2010/main" val="2075051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fld id="{87926226-312A-4AF9-9043-E5CD3120B012}" type="slidenum">
              <a:rPr lang="en-MY" smtClean="0"/>
              <a:pPr/>
              <a:t>2</a:t>
            </a:fld>
            <a:endParaRPr lang="en-MY"/>
          </a:p>
        </p:txBody>
      </p:sp>
    </p:spTree>
    <p:extLst>
      <p:ext uri="{BB962C8B-B14F-4D97-AF65-F5344CB8AC3E}">
        <p14:creationId xmlns:p14="http://schemas.microsoft.com/office/powerpoint/2010/main" val="2711747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fld id="{87926226-312A-4AF9-9043-E5CD3120B012}" type="slidenum">
              <a:rPr lang="en-MY" smtClean="0"/>
              <a:pPr/>
              <a:t>6</a:t>
            </a:fld>
            <a:endParaRPr lang="en-MY"/>
          </a:p>
        </p:txBody>
      </p:sp>
    </p:spTree>
    <p:extLst>
      <p:ext uri="{BB962C8B-B14F-4D97-AF65-F5344CB8AC3E}">
        <p14:creationId xmlns:p14="http://schemas.microsoft.com/office/powerpoint/2010/main" val="801208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fld id="{87926226-312A-4AF9-9043-E5CD3120B012}" type="slidenum">
              <a:rPr lang="en-MY" smtClean="0"/>
              <a:pPr/>
              <a:t>8</a:t>
            </a:fld>
            <a:endParaRPr lang="en-MY"/>
          </a:p>
        </p:txBody>
      </p:sp>
    </p:spTree>
    <p:extLst>
      <p:ext uri="{BB962C8B-B14F-4D97-AF65-F5344CB8AC3E}">
        <p14:creationId xmlns:p14="http://schemas.microsoft.com/office/powerpoint/2010/main" val="3988087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76F3B0F9-9FAC-4CE2-A143-0D694C4BFBB1}" type="slidenum">
              <a:rPr lang="en-MY" smtClean="0"/>
              <a:t>11</a:t>
            </a:fld>
            <a:endParaRPr lang="en-MY"/>
          </a:p>
        </p:txBody>
      </p:sp>
    </p:spTree>
    <p:extLst>
      <p:ext uri="{BB962C8B-B14F-4D97-AF65-F5344CB8AC3E}">
        <p14:creationId xmlns:p14="http://schemas.microsoft.com/office/powerpoint/2010/main" val="17337285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MY" dirty="0" smtClean="0">
                <a:solidFill>
                  <a:srgbClr val="FF0000"/>
                </a:solidFill>
              </a:rPr>
              <a:t>To harvest these excited state electrons, QDs are adsorbed onto the MOS surface.</a:t>
            </a:r>
          </a:p>
          <a:p>
            <a:pPr algn="just"/>
            <a:endParaRPr lang="en-MY" dirty="0" smtClean="0"/>
          </a:p>
          <a:p>
            <a:pPr algn="just"/>
            <a:r>
              <a:rPr lang="en-MY" dirty="0" smtClean="0"/>
              <a:t>In the QDs-MOS conjugate, upon absorption of photon with sufficient energy, the excited state electron has two options; (</a:t>
            </a:r>
            <a:r>
              <a:rPr lang="en-MY" dirty="0" err="1" smtClean="0"/>
              <a:t>i</a:t>
            </a:r>
            <a:r>
              <a:rPr lang="en-MY" dirty="0" smtClean="0"/>
              <a:t>) first is to recombine with hole  in HOMO and (ii) second is to be injected into the lower lying LUMO energy level of MOS.</a:t>
            </a:r>
          </a:p>
          <a:p>
            <a:pPr algn="just"/>
            <a:endParaRPr lang="en-MY" dirty="0" smtClean="0"/>
          </a:p>
          <a:p>
            <a:pPr algn="just"/>
            <a:r>
              <a:rPr lang="en-MY" dirty="0" smtClean="0"/>
              <a:t>If all electron recombine into the HOMO, the PL intensity will be  the same as the PL of bare QDs.</a:t>
            </a:r>
          </a:p>
          <a:p>
            <a:pPr algn="just"/>
            <a:endParaRPr lang="en-MY" dirty="0" smtClean="0"/>
          </a:p>
          <a:p>
            <a:pPr algn="just"/>
            <a:r>
              <a:rPr lang="en-MY" dirty="0" smtClean="0"/>
              <a:t>If all electron injected into the LUMO of MOS, the PL intensity is totally quenched.</a:t>
            </a:r>
          </a:p>
          <a:p>
            <a:pPr algn="just"/>
            <a:endParaRPr lang="en-MY" dirty="0" smtClean="0"/>
          </a:p>
          <a:p>
            <a:pPr algn="just"/>
            <a:r>
              <a:rPr lang="en-MY" dirty="0" smtClean="0"/>
              <a:t>Therefore, efficient electron injection is indicated by high percentage of PL intensity quenching in QD-MOS conjugates; in comparison with the PL intensity of the bare QDs.</a:t>
            </a:r>
          </a:p>
          <a:p>
            <a:endParaRPr lang="en-MY" dirty="0" smtClean="0"/>
          </a:p>
          <a:p>
            <a:pPr algn="just"/>
            <a:r>
              <a:rPr lang="en-MY" dirty="0" smtClean="0">
                <a:solidFill>
                  <a:srgbClr val="FF0000"/>
                </a:solidFill>
              </a:rPr>
              <a:t>The electron injection efficiency from QDs to MOS was quantitatively measured using photoluminescence spectroscopy.</a:t>
            </a:r>
          </a:p>
          <a:p>
            <a:pPr algn="just"/>
            <a:endParaRPr lang="en-MY" dirty="0" smtClean="0"/>
          </a:p>
          <a:p>
            <a:pPr algn="just"/>
            <a:r>
              <a:rPr lang="en-MY" dirty="0" smtClean="0"/>
              <a:t>In bare QDs, upon absorption of photon with sufficient energy, electron in the HOMO is excited to LUMO energy level leaving hole at the HOMO. </a:t>
            </a:r>
          </a:p>
          <a:p>
            <a:pPr algn="just"/>
            <a:endParaRPr lang="en-MY" dirty="0" smtClean="0"/>
          </a:p>
          <a:p>
            <a:pPr algn="just"/>
            <a:r>
              <a:rPr lang="en-MY" dirty="0" smtClean="0"/>
              <a:t>The electron then recombine with the hole in the HOMO thus produces photon. </a:t>
            </a:r>
          </a:p>
          <a:p>
            <a:pPr algn="just"/>
            <a:endParaRPr lang="en-MY" dirty="0" smtClean="0"/>
          </a:p>
          <a:p>
            <a:pPr algn="just"/>
            <a:r>
              <a:rPr lang="en-MY" dirty="0" smtClean="0"/>
              <a:t>This photon is detected by photoluminescence spectrometer and PL intensity vs wavelength plot is produced. The intensity of PL depends on the number of recombination. The more excited state electron recombines to the HOMO, the higher the PL intensity would be.</a:t>
            </a:r>
          </a:p>
        </p:txBody>
      </p:sp>
      <p:sp>
        <p:nvSpPr>
          <p:cNvPr id="4" name="Slide Number Placeholder 3"/>
          <p:cNvSpPr>
            <a:spLocks noGrp="1"/>
          </p:cNvSpPr>
          <p:nvPr>
            <p:ph type="sldNum" sz="quarter" idx="10"/>
          </p:nvPr>
        </p:nvSpPr>
        <p:spPr/>
        <p:txBody>
          <a:bodyPr/>
          <a:lstStyle/>
          <a:p>
            <a:fld id="{87926226-312A-4AF9-9043-E5CD3120B012}" type="slidenum">
              <a:rPr lang="en-MY" smtClean="0"/>
              <a:pPr/>
              <a:t>13</a:t>
            </a:fld>
            <a:endParaRPr lang="en-MY"/>
          </a:p>
        </p:txBody>
      </p:sp>
    </p:spTree>
    <p:extLst>
      <p:ext uri="{BB962C8B-B14F-4D97-AF65-F5344CB8AC3E}">
        <p14:creationId xmlns:p14="http://schemas.microsoft.com/office/powerpoint/2010/main" val="9208384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1FEAAC8-B8D1-874E-AA70-8B4502729C1D}" type="datetimeFigureOut">
              <a:rPr lang="en-US" smtClean="0"/>
              <a:t>1/17/2017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E8A7FD-37DA-964E-82C7-C288E5A21FC0}" type="slidenum">
              <a:rPr lang="en-US" smtClean="0"/>
              <a:t>‹#›</a:t>
            </a:fld>
            <a:endParaRPr lang="en-US"/>
          </a:p>
        </p:txBody>
      </p:sp>
    </p:spTree>
    <p:extLst>
      <p:ext uri="{BB962C8B-B14F-4D97-AF65-F5344CB8AC3E}">
        <p14:creationId xmlns:p14="http://schemas.microsoft.com/office/powerpoint/2010/main" val="12032506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FEAAC8-B8D1-874E-AA70-8B4502729C1D}" type="datetimeFigureOut">
              <a:rPr lang="en-US" smtClean="0"/>
              <a:t>1/17/2017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E8A7FD-37DA-964E-82C7-C288E5A21FC0}" type="slidenum">
              <a:rPr lang="en-US" smtClean="0"/>
              <a:t>‹#›</a:t>
            </a:fld>
            <a:endParaRPr lang="en-US"/>
          </a:p>
        </p:txBody>
      </p:sp>
    </p:spTree>
    <p:extLst>
      <p:ext uri="{BB962C8B-B14F-4D97-AF65-F5344CB8AC3E}">
        <p14:creationId xmlns:p14="http://schemas.microsoft.com/office/powerpoint/2010/main" val="289424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FEAAC8-B8D1-874E-AA70-8B4502729C1D}" type="datetimeFigureOut">
              <a:rPr lang="en-US" smtClean="0"/>
              <a:t>1/17/2017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E8A7FD-37DA-964E-82C7-C288E5A21FC0}" type="slidenum">
              <a:rPr lang="en-US" smtClean="0"/>
              <a:t>‹#›</a:t>
            </a:fld>
            <a:endParaRPr lang="en-US"/>
          </a:p>
        </p:txBody>
      </p:sp>
    </p:spTree>
    <p:extLst>
      <p:ext uri="{BB962C8B-B14F-4D97-AF65-F5344CB8AC3E}">
        <p14:creationId xmlns:p14="http://schemas.microsoft.com/office/powerpoint/2010/main" val="1846298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FEAAC8-B8D1-874E-AA70-8B4502729C1D}" type="datetimeFigureOut">
              <a:rPr lang="en-US" smtClean="0"/>
              <a:t>1/17/2017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E8A7FD-37DA-964E-82C7-C288E5A21FC0}" type="slidenum">
              <a:rPr lang="en-US" smtClean="0"/>
              <a:t>‹#›</a:t>
            </a:fld>
            <a:endParaRPr lang="en-US"/>
          </a:p>
        </p:txBody>
      </p:sp>
    </p:spTree>
    <p:extLst>
      <p:ext uri="{BB962C8B-B14F-4D97-AF65-F5344CB8AC3E}">
        <p14:creationId xmlns:p14="http://schemas.microsoft.com/office/powerpoint/2010/main" val="2913754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1FEAAC8-B8D1-874E-AA70-8B4502729C1D}" type="datetimeFigureOut">
              <a:rPr lang="en-US" smtClean="0"/>
              <a:t>1/17/2017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E8A7FD-37DA-964E-82C7-C288E5A21FC0}" type="slidenum">
              <a:rPr lang="en-US" smtClean="0"/>
              <a:t>‹#›</a:t>
            </a:fld>
            <a:endParaRPr lang="en-US"/>
          </a:p>
        </p:txBody>
      </p:sp>
    </p:spTree>
    <p:extLst>
      <p:ext uri="{BB962C8B-B14F-4D97-AF65-F5344CB8AC3E}">
        <p14:creationId xmlns:p14="http://schemas.microsoft.com/office/powerpoint/2010/main" val="34495578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1FEAAC8-B8D1-874E-AA70-8B4502729C1D}" type="datetimeFigureOut">
              <a:rPr lang="en-US" smtClean="0"/>
              <a:t>1/17/2017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E8A7FD-37DA-964E-82C7-C288E5A21FC0}" type="slidenum">
              <a:rPr lang="en-US" smtClean="0"/>
              <a:t>‹#›</a:t>
            </a:fld>
            <a:endParaRPr lang="en-US"/>
          </a:p>
        </p:txBody>
      </p:sp>
    </p:spTree>
    <p:extLst>
      <p:ext uri="{BB962C8B-B14F-4D97-AF65-F5344CB8AC3E}">
        <p14:creationId xmlns:p14="http://schemas.microsoft.com/office/powerpoint/2010/main" val="8303409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1FEAAC8-B8D1-874E-AA70-8B4502729C1D}" type="datetimeFigureOut">
              <a:rPr lang="en-US" smtClean="0"/>
              <a:t>1/17/2017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6E8A7FD-37DA-964E-82C7-C288E5A21FC0}" type="slidenum">
              <a:rPr lang="en-US" smtClean="0"/>
              <a:t>‹#›</a:t>
            </a:fld>
            <a:endParaRPr lang="en-US"/>
          </a:p>
        </p:txBody>
      </p:sp>
    </p:spTree>
    <p:extLst>
      <p:ext uri="{BB962C8B-B14F-4D97-AF65-F5344CB8AC3E}">
        <p14:creationId xmlns:p14="http://schemas.microsoft.com/office/powerpoint/2010/main" val="7557375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1FEAAC8-B8D1-874E-AA70-8B4502729C1D}" type="datetimeFigureOut">
              <a:rPr lang="en-US" smtClean="0"/>
              <a:t>1/17/2017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E8A7FD-37DA-964E-82C7-C288E5A21FC0}" type="slidenum">
              <a:rPr lang="en-US" smtClean="0"/>
              <a:t>‹#›</a:t>
            </a:fld>
            <a:endParaRPr lang="en-US"/>
          </a:p>
        </p:txBody>
      </p:sp>
    </p:spTree>
    <p:extLst>
      <p:ext uri="{BB962C8B-B14F-4D97-AF65-F5344CB8AC3E}">
        <p14:creationId xmlns:p14="http://schemas.microsoft.com/office/powerpoint/2010/main" val="38084059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FEAAC8-B8D1-874E-AA70-8B4502729C1D}" type="datetimeFigureOut">
              <a:rPr lang="en-US" smtClean="0"/>
              <a:t>1/17/2017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E8A7FD-37DA-964E-82C7-C288E5A21FC0}" type="slidenum">
              <a:rPr lang="en-US" smtClean="0"/>
              <a:t>‹#›</a:t>
            </a:fld>
            <a:endParaRPr lang="en-US"/>
          </a:p>
        </p:txBody>
      </p:sp>
    </p:spTree>
    <p:extLst>
      <p:ext uri="{BB962C8B-B14F-4D97-AF65-F5344CB8AC3E}">
        <p14:creationId xmlns:p14="http://schemas.microsoft.com/office/powerpoint/2010/main" val="4257394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FEAAC8-B8D1-874E-AA70-8B4502729C1D}" type="datetimeFigureOut">
              <a:rPr lang="en-US" smtClean="0"/>
              <a:t>1/17/2017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E8A7FD-37DA-964E-82C7-C288E5A21FC0}" type="slidenum">
              <a:rPr lang="en-US" smtClean="0"/>
              <a:t>‹#›</a:t>
            </a:fld>
            <a:endParaRPr lang="en-US"/>
          </a:p>
        </p:txBody>
      </p:sp>
    </p:spTree>
    <p:extLst>
      <p:ext uri="{BB962C8B-B14F-4D97-AF65-F5344CB8AC3E}">
        <p14:creationId xmlns:p14="http://schemas.microsoft.com/office/powerpoint/2010/main" val="1652654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FEAAC8-B8D1-874E-AA70-8B4502729C1D}" type="datetimeFigureOut">
              <a:rPr lang="en-US" smtClean="0"/>
              <a:t>1/17/2017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E8A7FD-37DA-964E-82C7-C288E5A21FC0}" type="slidenum">
              <a:rPr lang="en-US" smtClean="0"/>
              <a:t>‹#›</a:t>
            </a:fld>
            <a:endParaRPr lang="en-US"/>
          </a:p>
        </p:txBody>
      </p:sp>
    </p:spTree>
    <p:extLst>
      <p:ext uri="{BB962C8B-B14F-4D97-AF65-F5344CB8AC3E}">
        <p14:creationId xmlns:p14="http://schemas.microsoft.com/office/powerpoint/2010/main" val="1185756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FEAAC8-B8D1-874E-AA70-8B4502729C1D}" type="datetimeFigureOut">
              <a:rPr lang="en-US" smtClean="0"/>
              <a:t>1/17/2017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E8A7FD-37DA-964E-82C7-C288E5A21FC0}" type="slidenum">
              <a:rPr lang="en-US" smtClean="0"/>
              <a:t>‹#›</a:t>
            </a:fld>
            <a:endParaRPr lang="en-US"/>
          </a:p>
        </p:txBody>
      </p:sp>
    </p:spTree>
    <p:extLst>
      <p:ext uri="{BB962C8B-B14F-4D97-AF65-F5344CB8AC3E}">
        <p14:creationId xmlns:p14="http://schemas.microsoft.com/office/powerpoint/2010/main" val="2047996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 Id="rId9"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7.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jp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10" Type="http://schemas.openxmlformats.org/officeDocument/2006/relationships/image" Target="../media/image9.png"/><Relationship Id="rId4" Type="http://schemas.openxmlformats.org/officeDocument/2006/relationships/image" Target="../media/image4.jpeg"/><Relationship Id="rId9" Type="http://schemas.openxmlformats.org/officeDocument/2006/relationships/hyperlink" Target="http://www.nrel.gov/ncpv/images/efficiency_chart.jp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19.gif"/><Relationship Id="rId7" Type="http://schemas.openxmlformats.org/officeDocument/2006/relationships/image" Target="../media/image22.gi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1.gif"/><Relationship Id="rId5" Type="http://schemas.openxmlformats.org/officeDocument/2006/relationships/image" Target="../media/image20.gif"/><Relationship Id="rId4" Type="http://schemas.openxmlformats.org/officeDocument/2006/relationships/image" Target="../media/image17.gif"/></Relationships>
</file>

<file path=ppt/slides/_rels/slide9.xml.rels><?xml version="1.0" encoding="UTF-8" standalone="yes"?>
<Relationships xmlns="http://schemas.openxmlformats.org/package/2006/relationships"><Relationship Id="rId3" Type="http://schemas.openxmlformats.org/officeDocument/2006/relationships/image" Target="../media/image24.gif"/><Relationship Id="rId7" Type="http://schemas.openxmlformats.org/officeDocument/2006/relationships/image" Target="../media/image28.jpeg"/><Relationship Id="rId2" Type="http://schemas.openxmlformats.org/officeDocument/2006/relationships/image" Target="../media/image23.gif"/><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gi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 y="2429260"/>
            <a:ext cx="9143999" cy="1708160"/>
          </a:xfrm>
          <a:prstGeom prst="rect">
            <a:avLst/>
          </a:prstGeom>
          <a:noFill/>
        </p:spPr>
        <p:txBody>
          <a:bodyPr wrap="square" rtlCol="0">
            <a:spAutoFit/>
          </a:bodyPr>
          <a:lstStyle/>
          <a:p>
            <a:pPr algn="ctr"/>
            <a:r>
              <a:rPr lang="en-US" sz="3500" b="1" dirty="0" smtClean="0">
                <a:solidFill>
                  <a:schemeClr val="bg1"/>
                </a:solidFill>
                <a:latin typeface="Arial"/>
                <a:cs typeface="Arial"/>
              </a:rPr>
              <a:t>Three mistakes </a:t>
            </a:r>
            <a:r>
              <a:rPr lang="en-US" sz="3500" b="1" dirty="0">
                <a:solidFill>
                  <a:schemeClr val="bg1"/>
                </a:solidFill>
                <a:latin typeface="Arial"/>
                <a:cs typeface="Arial"/>
              </a:rPr>
              <a:t>w</a:t>
            </a:r>
            <a:r>
              <a:rPr lang="en-US" sz="3500" b="1" dirty="0" smtClean="0">
                <a:solidFill>
                  <a:schemeClr val="bg1"/>
                </a:solidFill>
                <a:latin typeface="Arial"/>
                <a:cs typeface="Arial"/>
              </a:rPr>
              <a:t>e </a:t>
            </a:r>
            <a:r>
              <a:rPr lang="en-US" sz="3500" b="1" dirty="0">
                <a:solidFill>
                  <a:schemeClr val="bg1"/>
                </a:solidFill>
                <a:latin typeface="Arial"/>
                <a:cs typeface="Arial"/>
              </a:rPr>
              <a:t>h</a:t>
            </a:r>
            <a:r>
              <a:rPr lang="en-US" sz="3500" b="1" dirty="0" smtClean="0">
                <a:solidFill>
                  <a:schemeClr val="bg1"/>
                </a:solidFill>
                <a:latin typeface="Arial"/>
                <a:cs typeface="Arial"/>
              </a:rPr>
              <a:t>ave </a:t>
            </a:r>
            <a:r>
              <a:rPr lang="en-US" sz="3500" b="1" dirty="0">
                <a:solidFill>
                  <a:schemeClr val="bg1"/>
                </a:solidFill>
                <a:latin typeface="Arial"/>
                <a:cs typeface="Arial"/>
              </a:rPr>
              <a:t>m</a:t>
            </a:r>
            <a:r>
              <a:rPr lang="en-US" sz="3500" b="1" dirty="0" smtClean="0">
                <a:solidFill>
                  <a:schemeClr val="bg1"/>
                </a:solidFill>
                <a:latin typeface="Arial"/>
                <a:cs typeface="Arial"/>
              </a:rPr>
              <a:t>ade </a:t>
            </a:r>
            <a:r>
              <a:rPr lang="en-US" sz="3500" b="1" dirty="0">
                <a:solidFill>
                  <a:schemeClr val="bg1"/>
                </a:solidFill>
                <a:latin typeface="Arial"/>
                <a:cs typeface="Arial"/>
              </a:rPr>
              <a:t>d</a:t>
            </a:r>
            <a:r>
              <a:rPr lang="en-US" sz="3500" b="1" dirty="0" smtClean="0">
                <a:solidFill>
                  <a:schemeClr val="bg1"/>
                </a:solidFill>
                <a:latin typeface="Arial"/>
                <a:cs typeface="Arial"/>
              </a:rPr>
              <a:t>uring </a:t>
            </a:r>
            <a:r>
              <a:rPr lang="en-US" sz="3500" b="1" dirty="0">
                <a:solidFill>
                  <a:schemeClr val="bg1"/>
                </a:solidFill>
                <a:latin typeface="Arial"/>
                <a:cs typeface="Arial"/>
              </a:rPr>
              <a:t>f</a:t>
            </a:r>
            <a:r>
              <a:rPr lang="en-US" sz="3500" b="1" dirty="0" smtClean="0">
                <a:solidFill>
                  <a:schemeClr val="bg1"/>
                </a:solidFill>
                <a:latin typeface="Arial"/>
                <a:cs typeface="Arial"/>
              </a:rPr>
              <a:t>abrication of quantum dots solar </a:t>
            </a:r>
            <a:r>
              <a:rPr lang="en-US" sz="3500" b="1" dirty="0">
                <a:solidFill>
                  <a:schemeClr val="bg1"/>
                </a:solidFill>
                <a:latin typeface="Arial"/>
                <a:cs typeface="Arial"/>
              </a:rPr>
              <a:t>c</a:t>
            </a:r>
            <a:r>
              <a:rPr lang="en-US" sz="3500" b="1" dirty="0" smtClean="0">
                <a:solidFill>
                  <a:schemeClr val="bg1"/>
                </a:solidFill>
                <a:latin typeface="Arial"/>
                <a:cs typeface="Arial"/>
              </a:rPr>
              <a:t>ell; How can you learn from them</a:t>
            </a:r>
            <a:endParaRPr lang="en-US" sz="3500" b="1" dirty="0">
              <a:solidFill>
                <a:schemeClr val="bg1"/>
              </a:solidFill>
              <a:latin typeface="Arial"/>
              <a:cs typeface="Arial"/>
            </a:endParaRPr>
          </a:p>
        </p:txBody>
      </p:sp>
      <p:sp>
        <p:nvSpPr>
          <p:cNvPr id="2" name="TextBox 1"/>
          <p:cNvSpPr txBox="1"/>
          <p:nvPr/>
        </p:nvSpPr>
        <p:spPr>
          <a:xfrm>
            <a:off x="0" y="4467496"/>
            <a:ext cx="9143999" cy="646331"/>
          </a:xfrm>
          <a:prstGeom prst="rect">
            <a:avLst/>
          </a:prstGeom>
          <a:noFill/>
        </p:spPr>
        <p:txBody>
          <a:bodyPr wrap="square" rtlCol="0">
            <a:spAutoFit/>
          </a:bodyPr>
          <a:lstStyle/>
          <a:p>
            <a:pPr algn="ctr"/>
            <a:r>
              <a:rPr lang="en-MY" dirty="0" smtClean="0">
                <a:solidFill>
                  <a:schemeClr val="bg1"/>
                </a:solidFill>
              </a:rPr>
              <a:t>Saifful Kamaluddin bin </a:t>
            </a:r>
            <a:r>
              <a:rPr lang="en-MY" dirty="0" err="1" smtClean="0">
                <a:solidFill>
                  <a:schemeClr val="bg1"/>
                </a:solidFill>
              </a:rPr>
              <a:t>Muzakir</a:t>
            </a:r>
            <a:endParaRPr lang="en-MY" dirty="0" smtClean="0">
              <a:solidFill>
                <a:schemeClr val="bg1"/>
              </a:solidFill>
            </a:endParaRPr>
          </a:p>
          <a:p>
            <a:pPr algn="ctr"/>
            <a:r>
              <a:rPr lang="en-MY" dirty="0">
                <a:solidFill>
                  <a:schemeClr val="bg1"/>
                </a:solidFill>
              </a:rPr>
              <a:t>s</a:t>
            </a:r>
            <a:r>
              <a:rPr lang="en-MY" dirty="0" smtClean="0">
                <a:solidFill>
                  <a:schemeClr val="bg1"/>
                </a:solidFill>
              </a:rPr>
              <a:t>aifful@ump.edu.my / 019 276 3844</a:t>
            </a:r>
            <a:endParaRPr lang="en-MY" dirty="0">
              <a:solidFill>
                <a:schemeClr val="bg1"/>
              </a:solidFill>
            </a:endParaRPr>
          </a:p>
        </p:txBody>
      </p:sp>
    </p:spTree>
    <p:extLst>
      <p:ext uri="{BB962C8B-B14F-4D97-AF65-F5344CB8AC3E}">
        <p14:creationId xmlns:p14="http://schemas.microsoft.com/office/powerpoint/2010/main" val="10004355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MY" dirty="0" smtClean="0"/>
              <a:t>Mistake #2: Ligand usage</a:t>
            </a:r>
            <a:endParaRPr lang="en-MY" dirty="0"/>
          </a:p>
        </p:txBody>
      </p:sp>
      <p:grpSp>
        <p:nvGrpSpPr>
          <p:cNvPr id="31" name="Group 30"/>
          <p:cNvGrpSpPr/>
          <p:nvPr/>
        </p:nvGrpSpPr>
        <p:grpSpPr>
          <a:xfrm>
            <a:off x="6081437" y="4003258"/>
            <a:ext cx="3114508" cy="2448272"/>
            <a:chOff x="5277912" y="1691600"/>
            <a:chExt cx="3114508" cy="2448272"/>
          </a:xfrm>
        </p:grpSpPr>
        <p:grpSp>
          <p:nvGrpSpPr>
            <p:cNvPr id="19" name="Group 18"/>
            <p:cNvGrpSpPr/>
            <p:nvPr/>
          </p:nvGrpSpPr>
          <p:grpSpPr>
            <a:xfrm>
              <a:off x="5277912" y="1691600"/>
              <a:ext cx="3114508" cy="2448272"/>
              <a:chOff x="3897694" y="1695056"/>
              <a:chExt cx="3114508" cy="2448272"/>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97694" y="1983328"/>
                <a:ext cx="3042500" cy="2160000"/>
              </a:xfrm>
              <a:prstGeom prst="rect">
                <a:avLst/>
              </a:prstGeom>
            </p:spPr>
          </p:pic>
          <p:sp>
            <p:nvSpPr>
              <p:cNvPr id="7" name="TextBox 6"/>
              <p:cNvSpPr txBox="1"/>
              <p:nvPr/>
            </p:nvSpPr>
            <p:spPr>
              <a:xfrm>
                <a:off x="4596846" y="3495256"/>
                <a:ext cx="2415356" cy="292388"/>
              </a:xfrm>
              <a:prstGeom prst="rect">
                <a:avLst/>
              </a:prstGeom>
              <a:noFill/>
            </p:spPr>
            <p:txBody>
              <a:bodyPr wrap="square" rtlCol="0">
                <a:spAutoFit/>
              </a:bodyPr>
              <a:lstStyle/>
              <a:p>
                <a:r>
                  <a:rPr lang="en-MY" sz="1300" dirty="0" smtClean="0">
                    <a:latin typeface="Times New Roman" panose="02020603050405020304" pitchFamily="18" charset="0"/>
                    <a:cs typeface="Times New Roman" panose="02020603050405020304" pitchFamily="18" charset="0"/>
                  </a:rPr>
                  <a:t>(</a:t>
                </a:r>
                <a:r>
                  <a:rPr lang="en-MY" sz="1300" dirty="0" err="1" smtClean="0">
                    <a:latin typeface="Times New Roman" panose="02020603050405020304" pitchFamily="18" charset="0"/>
                    <a:cs typeface="Times New Roman" panose="02020603050405020304" pitchFamily="18" charset="0"/>
                  </a:rPr>
                  <a:t>CdSe</a:t>
                </a:r>
                <a:r>
                  <a:rPr lang="en-MY" sz="1300" dirty="0" smtClean="0">
                    <a:latin typeface="Times New Roman" panose="02020603050405020304" pitchFamily="18" charset="0"/>
                    <a:cs typeface="Times New Roman" panose="02020603050405020304" pitchFamily="18" charset="0"/>
                  </a:rPr>
                  <a:t>)</a:t>
                </a:r>
                <a:r>
                  <a:rPr lang="en-MY" sz="1300" baseline="-25000" dirty="0" smtClean="0">
                    <a:latin typeface="Times New Roman" panose="02020603050405020304" pitchFamily="18" charset="0"/>
                    <a:cs typeface="Times New Roman" panose="02020603050405020304" pitchFamily="18" charset="0"/>
                  </a:rPr>
                  <a:t>z</a:t>
                </a:r>
                <a:r>
                  <a:rPr lang="en-MY" sz="1300" dirty="0" smtClean="0">
                    <a:latin typeface="Times New Roman" panose="02020603050405020304" pitchFamily="18" charset="0"/>
                    <a:cs typeface="Times New Roman" panose="02020603050405020304" pitchFamily="18" charset="0"/>
                  </a:rPr>
                  <a:t>-</a:t>
                </a:r>
                <a:r>
                  <a:rPr lang="en-MY" sz="1300" b="1" dirty="0" smtClean="0">
                    <a:latin typeface="Times New Roman" panose="02020603050405020304" pitchFamily="18" charset="0"/>
                    <a:cs typeface="Times New Roman" panose="02020603050405020304" pitchFamily="18" charset="0"/>
                  </a:rPr>
                  <a:t>MPA</a:t>
                </a:r>
                <a:r>
                  <a:rPr lang="en-MY" sz="1300" dirty="0" smtClean="0">
                    <a:latin typeface="Times New Roman" panose="02020603050405020304" pitchFamily="18" charset="0"/>
                    <a:cs typeface="Times New Roman" panose="02020603050405020304" pitchFamily="18" charset="0"/>
                  </a:rPr>
                  <a:t>-TiO</a:t>
                </a:r>
                <a:r>
                  <a:rPr lang="en-MY" sz="1300" baseline="-25000" dirty="0" smtClean="0">
                    <a:latin typeface="Times New Roman" panose="02020603050405020304" pitchFamily="18" charset="0"/>
                    <a:cs typeface="Times New Roman" panose="02020603050405020304" pitchFamily="18" charset="0"/>
                  </a:rPr>
                  <a:t>2</a:t>
                </a:r>
                <a:endParaRPr lang="en-MY" sz="13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5069179" y="2272051"/>
                <a:ext cx="699529" cy="369332"/>
              </a:xfrm>
              <a:prstGeom prst="rect">
                <a:avLst/>
              </a:prstGeom>
              <a:noFill/>
            </p:spPr>
            <p:txBody>
              <a:bodyPr wrap="square" rtlCol="0">
                <a:spAutoFit/>
              </a:bodyPr>
              <a:lstStyle/>
              <a:p>
                <a:r>
                  <a:rPr lang="en-MY" b="1" dirty="0" smtClean="0"/>
                  <a:t>~19%</a:t>
                </a:r>
                <a:endParaRPr lang="en-MY" b="1" dirty="0"/>
              </a:p>
            </p:txBody>
          </p:sp>
          <p:cxnSp>
            <p:nvCxnSpPr>
              <p:cNvPr id="10" name="Straight Arrow Connector 9"/>
              <p:cNvCxnSpPr/>
              <p:nvPr/>
            </p:nvCxnSpPr>
            <p:spPr>
              <a:xfrm>
                <a:off x="4995978" y="2307152"/>
                <a:ext cx="0" cy="2520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257734" y="1695056"/>
                <a:ext cx="2448272" cy="369332"/>
              </a:xfrm>
              <a:prstGeom prst="rect">
                <a:avLst/>
              </a:prstGeom>
              <a:noFill/>
            </p:spPr>
            <p:txBody>
              <a:bodyPr wrap="square" rtlCol="0">
                <a:spAutoFit/>
              </a:bodyPr>
              <a:lstStyle/>
              <a:p>
                <a:r>
                  <a:rPr lang="en-MY" dirty="0" smtClean="0"/>
                  <a:t>Ligand Assisted</a:t>
                </a:r>
                <a:endParaRPr lang="en-MY" dirty="0"/>
              </a:p>
            </p:txBody>
          </p:sp>
        </p:grpSp>
        <p:sp>
          <p:nvSpPr>
            <p:cNvPr id="28" name="TextBox 27"/>
            <p:cNvSpPr txBox="1"/>
            <p:nvPr/>
          </p:nvSpPr>
          <p:spPr>
            <a:xfrm>
              <a:off x="6163478" y="2024820"/>
              <a:ext cx="1656184" cy="292388"/>
            </a:xfrm>
            <a:prstGeom prst="rect">
              <a:avLst/>
            </a:prstGeom>
            <a:noFill/>
          </p:spPr>
          <p:txBody>
            <a:bodyPr wrap="square" rtlCol="0">
              <a:spAutoFit/>
            </a:bodyPr>
            <a:lstStyle/>
            <a:p>
              <a:r>
                <a:rPr lang="en-MY" sz="1300" b="1" dirty="0" smtClean="0">
                  <a:latin typeface="Times New Roman" panose="02020603050405020304" pitchFamily="18" charset="0"/>
                  <a:cs typeface="Times New Roman" panose="02020603050405020304" pitchFamily="18" charset="0"/>
                </a:rPr>
                <a:t>~(</a:t>
              </a:r>
              <a:r>
                <a:rPr lang="en-MY" sz="1300" b="1" dirty="0" err="1" smtClean="0">
                  <a:latin typeface="Times New Roman" panose="02020603050405020304" pitchFamily="18" charset="0"/>
                  <a:cs typeface="Times New Roman" panose="02020603050405020304" pitchFamily="18" charset="0"/>
                </a:rPr>
                <a:t>CdSe</a:t>
              </a:r>
              <a:r>
                <a:rPr lang="en-MY" sz="1300" b="1" dirty="0" smtClean="0">
                  <a:latin typeface="Times New Roman" panose="02020603050405020304" pitchFamily="18" charset="0"/>
                  <a:cs typeface="Times New Roman" panose="02020603050405020304" pitchFamily="18" charset="0"/>
                </a:rPr>
                <a:t>)</a:t>
              </a:r>
              <a:r>
                <a:rPr lang="en-MY" sz="1300" b="1" baseline="-25000" dirty="0" smtClean="0">
                  <a:latin typeface="Times New Roman" panose="02020603050405020304" pitchFamily="18" charset="0"/>
                  <a:cs typeface="Times New Roman" panose="02020603050405020304" pitchFamily="18" charset="0"/>
                </a:rPr>
                <a:t>32</a:t>
              </a:r>
              <a:endParaRPr lang="en-MY" sz="1300" b="1" baseline="-25000" dirty="0">
                <a:latin typeface="Times New Roman" panose="02020603050405020304" pitchFamily="18" charset="0"/>
                <a:cs typeface="Times New Roman" panose="02020603050405020304" pitchFamily="18" charset="0"/>
              </a:endParaRPr>
            </a:p>
          </p:txBody>
        </p:sp>
      </p:grpSp>
      <p:grpSp>
        <p:nvGrpSpPr>
          <p:cNvPr id="30" name="Group 29"/>
          <p:cNvGrpSpPr/>
          <p:nvPr/>
        </p:nvGrpSpPr>
        <p:grpSpPr>
          <a:xfrm>
            <a:off x="0" y="4020724"/>
            <a:ext cx="3157450" cy="2448272"/>
            <a:chOff x="881631" y="1484744"/>
            <a:chExt cx="3157450" cy="2448272"/>
          </a:xfrm>
        </p:grpSpPr>
        <p:grpSp>
          <p:nvGrpSpPr>
            <p:cNvPr id="27" name="Group 26"/>
            <p:cNvGrpSpPr/>
            <p:nvPr/>
          </p:nvGrpSpPr>
          <p:grpSpPr>
            <a:xfrm>
              <a:off x="881631" y="1484744"/>
              <a:ext cx="3157450" cy="2448272"/>
              <a:chOff x="881631" y="1484744"/>
              <a:chExt cx="3157450" cy="2448272"/>
            </a:xfrm>
          </p:grpSpPr>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1631" y="1773016"/>
                <a:ext cx="3046350" cy="2160000"/>
              </a:xfrm>
              <a:prstGeom prst="rect">
                <a:avLst/>
              </a:prstGeom>
            </p:spPr>
          </p:pic>
          <p:sp>
            <p:nvSpPr>
              <p:cNvPr id="21" name="TextBox 20"/>
              <p:cNvSpPr txBox="1"/>
              <p:nvPr/>
            </p:nvSpPr>
            <p:spPr>
              <a:xfrm>
                <a:off x="1623725" y="3281550"/>
                <a:ext cx="2415356" cy="292388"/>
              </a:xfrm>
              <a:prstGeom prst="rect">
                <a:avLst/>
              </a:prstGeom>
              <a:noFill/>
            </p:spPr>
            <p:txBody>
              <a:bodyPr wrap="square" rtlCol="0">
                <a:spAutoFit/>
              </a:bodyPr>
              <a:lstStyle/>
              <a:p>
                <a:r>
                  <a:rPr lang="en-MY" sz="1300" dirty="0" smtClean="0">
                    <a:latin typeface="Times New Roman" panose="02020603050405020304" pitchFamily="18" charset="0"/>
                    <a:cs typeface="Times New Roman" panose="02020603050405020304" pitchFamily="18" charset="0"/>
                  </a:rPr>
                  <a:t>(</a:t>
                </a:r>
                <a:r>
                  <a:rPr lang="en-MY" sz="1300" dirty="0" err="1" smtClean="0">
                    <a:latin typeface="Times New Roman" panose="02020603050405020304" pitchFamily="18" charset="0"/>
                    <a:cs typeface="Times New Roman" panose="02020603050405020304" pitchFamily="18" charset="0"/>
                  </a:rPr>
                  <a:t>CdSe</a:t>
                </a:r>
                <a:r>
                  <a:rPr lang="en-MY" sz="1300" dirty="0" smtClean="0">
                    <a:latin typeface="Times New Roman" panose="02020603050405020304" pitchFamily="18" charset="0"/>
                    <a:cs typeface="Times New Roman" panose="02020603050405020304" pitchFamily="18" charset="0"/>
                  </a:rPr>
                  <a:t>)</a:t>
                </a:r>
                <a:r>
                  <a:rPr lang="en-MY" sz="1300" baseline="-25000" dirty="0" smtClean="0">
                    <a:latin typeface="Times New Roman" panose="02020603050405020304" pitchFamily="18" charset="0"/>
                    <a:cs typeface="Times New Roman" panose="02020603050405020304" pitchFamily="18" charset="0"/>
                  </a:rPr>
                  <a:t>z</a:t>
                </a:r>
                <a:r>
                  <a:rPr lang="en-MY" sz="1300" dirty="0" smtClean="0">
                    <a:latin typeface="Times New Roman" panose="02020603050405020304" pitchFamily="18" charset="0"/>
                    <a:cs typeface="Times New Roman" panose="02020603050405020304" pitchFamily="18" charset="0"/>
                  </a:rPr>
                  <a:t>-</a:t>
                </a:r>
                <a:r>
                  <a:rPr lang="en-MY" sz="1300" b="1" dirty="0" smtClean="0">
                    <a:latin typeface="Times New Roman" panose="02020603050405020304" pitchFamily="18" charset="0"/>
                    <a:cs typeface="Times New Roman" panose="02020603050405020304" pitchFamily="18" charset="0"/>
                  </a:rPr>
                  <a:t>MSA</a:t>
                </a:r>
                <a:r>
                  <a:rPr lang="en-MY" sz="1300" dirty="0" smtClean="0">
                    <a:latin typeface="Times New Roman" panose="02020603050405020304" pitchFamily="18" charset="0"/>
                    <a:cs typeface="Times New Roman" panose="02020603050405020304" pitchFamily="18" charset="0"/>
                  </a:rPr>
                  <a:t>-TiO</a:t>
                </a:r>
                <a:r>
                  <a:rPr lang="en-MY" sz="1300" baseline="-25000" dirty="0" smtClean="0">
                    <a:latin typeface="Times New Roman" panose="02020603050405020304" pitchFamily="18" charset="0"/>
                    <a:cs typeface="Times New Roman" panose="02020603050405020304" pitchFamily="18" charset="0"/>
                  </a:rPr>
                  <a:t>2</a:t>
                </a:r>
                <a:endParaRPr lang="en-MY" sz="1300" dirty="0">
                  <a:latin typeface="Times New Roman" panose="02020603050405020304" pitchFamily="18" charset="0"/>
                  <a:cs typeface="Times New Roman" panose="02020603050405020304" pitchFamily="18" charset="0"/>
                </a:endParaRPr>
              </a:p>
            </p:txBody>
          </p:sp>
          <p:sp>
            <p:nvSpPr>
              <p:cNvPr id="22" name="TextBox 21"/>
              <p:cNvSpPr txBox="1"/>
              <p:nvPr/>
            </p:nvSpPr>
            <p:spPr>
              <a:xfrm>
                <a:off x="1972973" y="2097234"/>
                <a:ext cx="699529" cy="369332"/>
              </a:xfrm>
              <a:prstGeom prst="rect">
                <a:avLst/>
              </a:prstGeom>
              <a:noFill/>
            </p:spPr>
            <p:txBody>
              <a:bodyPr wrap="square" rtlCol="0">
                <a:spAutoFit/>
              </a:bodyPr>
              <a:lstStyle/>
              <a:p>
                <a:r>
                  <a:rPr lang="en-MY" b="1" dirty="0" smtClean="0"/>
                  <a:t>~33%</a:t>
                </a:r>
                <a:endParaRPr lang="en-MY" b="1" dirty="0"/>
              </a:p>
            </p:txBody>
          </p:sp>
          <p:cxnSp>
            <p:nvCxnSpPr>
              <p:cNvPr id="23" name="Straight Arrow Connector 22"/>
              <p:cNvCxnSpPr/>
              <p:nvPr/>
            </p:nvCxnSpPr>
            <p:spPr>
              <a:xfrm>
                <a:off x="1972973" y="2087118"/>
                <a:ext cx="0" cy="4680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1245521" y="1484744"/>
                <a:ext cx="2448272" cy="369332"/>
              </a:xfrm>
              <a:prstGeom prst="rect">
                <a:avLst/>
              </a:prstGeom>
              <a:noFill/>
            </p:spPr>
            <p:txBody>
              <a:bodyPr wrap="square" rtlCol="0">
                <a:spAutoFit/>
              </a:bodyPr>
              <a:lstStyle/>
              <a:p>
                <a:r>
                  <a:rPr lang="en-MY" dirty="0" smtClean="0"/>
                  <a:t>Ligand Assisted</a:t>
                </a:r>
                <a:endParaRPr lang="en-MY" dirty="0"/>
              </a:p>
            </p:txBody>
          </p:sp>
        </p:grpSp>
        <p:sp>
          <p:nvSpPr>
            <p:cNvPr id="29" name="TextBox 28"/>
            <p:cNvSpPr txBox="1"/>
            <p:nvPr/>
          </p:nvSpPr>
          <p:spPr>
            <a:xfrm>
              <a:off x="1787793" y="1806904"/>
              <a:ext cx="1656184" cy="292388"/>
            </a:xfrm>
            <a:prstGeom prst="rect">
              <a:avLst/>
            </a:prstGeom>
            <a:noFill/>
          </p:spPr>
          <p:txBody>
            <a:bodyPr wrap="square" rtlCol="0">
              <a:spAutoFit/>
            </a:bodyPr>
            <a:lstStyle/>
            <a:p>
              <a:r>
                <a:rPr lang="en-MY" sz="1300" b="1" dirty="0" smtClean="0">
                  <a:latin typeface="Times New Roman" panose="02020603050405020304" pitchFamily="18" charset="0"/>
                  <a:cs typeface="Times New Roman" panose="02020603050405020304" pitchFamily="18" charset="0"/>
                </a:rPr>
                <a:t>~(</a:t>
              </a:r>
              <a:r>
                <a:rPr lang="en-MY" sz="1300" b="1" dirty="0" err="1" smtClean="0">
                  <a:latin typeface="Times New Roman" panose="02020603050405020304" pitchFamily="18" charset="0"/>
                  <a:cs typeface="Times New Roman" panose="02020603050405020304" pitchFamily="18" charset="0"/>
                </a:rPr>
                <a:t>CdSe</a:t>
              </a:r>
              <a:r>
                <a:rPr lang="en-MY" sz="1300" b="1" dirty="0" smtClean="0">
                  <a:latin typeface="Times New Roman" panose="02020603050405020304" pitchFamily="18" charset="0"/>
                  <a:cs typeface="Times New Roman" panose="02020603050405020304" pitchFamily="18" charset="0"/>
                </a:rPr>
                <a:t>)</a:t>
              </a:r>
              <a:r>
                <a:rPr lang="en-MY" sz="1300" b="1" baseline="-25000" dirty="0" smtClean="0">
                  <a:latin typeface="Times New Roman" panose="02020603050405020304" pitchFamily="18" charset="0"/>
                  <a:cs typeface="Times New Roman" panose="02020603050405020304" pitchFamily="18" charset="0"/>
                </a:rPr>
                <a:t>32</a:t>
              </a:r>
              <a:endParaRPr lang="en-MY" sz="1300" b="1" baseline="-25000" dirty="0">
                <a:latin typeface="Times New Roman" panose="02020603050405020304" pitchFamily="18" charset="0"/>
                <a:cs typeface="Times New Roman" panose="02020603050405020304" pitchFamily="18" charset="0"/>
              </a:endParaRPr>
            </a:p>
          </p:txBody>
        </p:sp>
      </p:grpSp>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0" y="1874199"/>
            <a:ext cx="2953124" cy="2160000"/>
          </a:xfrm>
          <a:prstGeom prst="rect">
            <a:avLst/>
          </a:prstGeom>
        </p:spPr>
      </p:pic>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29000" y="1874199"/>
            <a:ext cx="3015000" cy="2160000"/>
          </a:xfrm>
          <a:prstGeom prst="rect">
            <a:avLst/>
          </a:prstGeom>
        </p:spPr>
      </p:pic>
      <p:grpSp>
        <p:nvGrpSpPr>
          <p:cNvPr id="3" name="Group 2"/>
          <p:cNvGrpSpPr/>
          <p:nvPr/>
        </p:nvGrpSpPr>
        <p:grpSpPr>
          <a:xfrm>
            <a:off x="3876010" y="1304701"/>
            <a:ext cx="2771695" cy="2045260"/>
            <a:chOff x="6228186" y="2235641"/>
            <a:chExt cx="2771695" cy="2045260"/>
          </a:xfrm>
        </p:grpSpPr>
        <p:grpSp>
          <p:nvGrpSpPr>
            <p:cNvPr id="61" name="Group 60"/>
            <p:cNvGrpSpPr/>
            <p:nvPr/>
          </p:nvGrpSpPr>
          <p:grpSpPr>
            <a:xfrm>
              <a:off x="7740352" y="2418479"/>
              <a:ext cx="1259529" cy="1747854"/>
              <a:chOff x="7812359" y="4248154"/>
              <a:chExt cx="1744157" cy="2288398"/>
            </a:xfrm>
          </p:grpSpPr>
          <p:sp>
            <p:nvSpPr>
              <p:cNvPr id="62" name="Rectangle 61"/>
              <p:cNvSpPr/>
              <p:nvPr/>
            </p:nvSpPr>
            <p:spPr>
              <a:xfrm>
                <a:off x="7884368" y="4659034"/>
                <a:ext cx="648000" cy="1440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MY"/>
              </a:p>
            </p:txBody>
          </p:sp>
          <p:sp>
            <p:nvSpPr>
              <p:cNvPr id="63" name="Rectangle 62"/>
              <p:cNvSpPr/>
              <p:nvPr/>
            </p:nvSpPr>
            <p:spPr>
              <a:xfrm>
                <a:off x="7884296" y="5998193"/>
                <a:ext cx="648000" cy="144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MY"/>
              </a:p>
            </p:txBody>
          </p:sp>
          <p:sp>
            <p:nvSpPr>
              <p:cNvPr id="64" name="Rectangle 63"/>
              <p:cNvSpPr/>
              <p:nvPr/>
            </p:nvSpPr>
            <p:spPr>
              <a:xfrm>
                <a:off x="7884296" y="4803034"/>
                <a:ext cx="648000" cy="1191434"/>
              </a:xfrm>
              <a:prstGeom prst="rect">
                <a:avLst/>
              </a:prstGeom>
            </p:spPr>
            <p:style>
              <a:lnRef idx="0">
                <a:schemeClr val="accent6"/>
              </a:lnRef>
              <a:fillRef idx="3">
                <a:schemeClr val="accent6"/>
              </a:fillRef>
              <a:effectRef idx="3">
                <a:schemeClr val="accent6"/>
              </a:effectRef>
              <a:fontRef idx="minor">
                <a:schemeClr val="lt1"/>
              </a:fontRef>
            </p:style>
            <p:txBody>
              <a:bodyPr vert="vert270" rtlCol="0" anchor="ctr"/>
              <a:lstStyle/>
              <a:p>
                <a:pPr algn="ctr"/>
                <a:r>
                  <a:rPr lang="en-MY" dirty="0" smtClean="0">
                    <a:solidFill>
                      <a:schemeClr val="tx1"/>
                    </a:solidFill>
                    <a:latin typeface="Times New Roman" panose="02020603050405020304" pitchFamily="18" charset="0"/>
                    <a:cs typeface="Times New Roman" panose="02020603050405020304" pitchFamily="18" charset="0"/>
                  </a:rPr>
                  <a:t>(</a:t>
                </a:r>
                <a:r>
                  <a:rPr lang="en-MY" dirty="0" err="1" smtClean="0">
                    <a:solidFill>
                      <a:schemeClr val="tx1"/>
                    </a:solidFill>
                    <a:latin typeface="Times New Roman" panose="02020603050405020304" pitchFamily="18" charset="0"/>
                    <a:cs typeface="Times New Roman" panose="02020603050405020304" pitchFamily="18" charset="0"/>
                  </a:rPr>
                  <a:t>CdSe</a:t>
                </a:r>
                <a:r>
                  <a:rPr lang="en-MY" dirty="0" smtClean="0">
                    <a:solidFill>
                      <a:schemeClr val="tx1"/>
                    </a:solidFill>
                    <a:latin typeface="Times New Roman" panose="02020603050405020304" pitchFamily="18" charset="0"/>
                    <a:cs typeface="Times New Roman" panose="02020603050405020304" pitchFamily="18" charset="0"/>
                  </a:rPr>
                  <a:t>)</a:t>
                </a:r>
                <a:r>
                  <a:rPr lang="en-MY" baseline="-25000" dirty="0" smtClean="0">
                    <a:solidFill>
                      <a:schemeClr val="tx1"/>
                    </a:solidFill>
                    <a:latin typeface="Times New Roman" panose="02020603050405020304" pitchFamily="18" charset="0"/>
                    <a:cs typeface="Times New Roman" panose="02020603050405020304" pitchFamily="18" charset="0"/>
                  </a:rPr>
                  <a:t>13</a:t>
                </a:r>
                <a:endParaRPr lang="en-MY" baseline="-25000" dirty="0">
                  <a:solidFill>
                    <a:schemeClr val="tx1"/>
                  </a:solidFill>
                  <a:latin typeface="Times New Roman" panose="02020603050405020304" pitchFamily="18" charset="0"/>
                  <a:cs typeface="Times New Roman" panose="02020603050405020304" pitchFamily="18" charset="0"/>
                </a:endParaRPr>
              </a:p>
            </p:txBody>
          </p:sp>
          <p:sp>
            <p:nvSpPr>
              <p:cNvPr id="65" name="TextBox 64"/>
              <p:cNvSpPr txBox="1"/>
              <p:nvPr/>
            </p:nvSpPr>
            <p:spPr>
              <a:xfrm>
                <a:off x="7812360" y="4248154"/>
                <a:ext cx="1744156" cy="443256"/>
              </a:xfrm>
              <a:prstGeom prst="rect">
                <a:avLst/>
              </a:prstGeom>
              <a:noFill/>
            </p:spPr>
            <p:txBody>
              <a:bodyPr wrap="square" rtlCol="0">
                <a:spAutoFit/>
              </a:bodyPr>
              <a:lstStyle/>
              <a:p>
                <a:r>
                  <a:rPr lang="en-MY" sz="1600" dirty="0" smtClean="0">
                    <a:latin typeface="Times New Roman" panose="02020603050405020304" pitchFamily="18" charset="0"/>
                    <a:cs typeface="Times New Roman" panose="02020603050405020304" pitchFamily="18" charset="0"/>
                  </a:rPr>
                  <a:t>-4.188 eV</a:t>
                </a:r>
                <a:endParaRPr lang="en-MY" sz="1600" dirty="0">
                  <a:latin typeface="Times New Roman" panose="02020603050405020304" pitchFamily="18" charset="0"/>
                  <a:cs typeface="Times New Roman" panose="02020603050405020304" pitchFamily="18" charset="0"/>
                </a:endParaRPr>
              </a:p>
            </p:txBody>
          </p:sp>
          <p:sp>
            <p:nvSpPr>
              <p:cNvPr id="66" name="TextBox 65"/>
              <p:cNvSpPr txBox="1"/>
              <p:nvPr/>
            </p:nvSpPr>
            <p:spPr>
              <a:xfrm>
                <a:off x="7812359" y="6093296"/>
                <a:ext cx="1744157" cy="443256"/>
              </a:xfrm>
              <a:prstGeom prst="rect">
                <a:avLst/>
              </a:prstGeom>
              <a:noFill/>
            </p:spPr>
            <p:txBody>
              <a:bodyPr wrap="square" rtlCol="0">
                <a:spAutoFit/>
              </a:bodyPr>
              <a:lstStyle/>
              <a:p>
                <a:r>
                  <a:rPr lang="en-MY" sz="1600" dirty="0" smtClean="0">
                    <a:latin typeface="Times New Roman" panose="02020603050405020304" pitchFamily="18" charset="0"/>
                    <a:cs typeface="Times New Roman" panose="02020603050405020304" pitchFamily="18" charset="0"/>
                  </a:rPr>
                  <a:t>-6.529 eV</a:t>
                </a:r>
                <a:endParaRPr lang="en-MY" sz="1600" dirty="0">
                  <a:latin typeface="Times New Roman" panose="02020603050405020304" pitchFamily="18" charset="0"/>
                  <a:cs typeface="Times New Roman" panose="02020603050405020304" pitchFamily="18" charset="0"/>
                </a:endParaRPr>
              </a:p>
            </p:txBody>
          </p:sp>
        </p:grpSp>
        <p:grpSp>
          <p:nvGrpSpPr>
            <p:cNvPr id="67" name="Group 66"/>
            <p:cNvGrpSpPr/>
            <p:nvPr/>
          </p:nvGrpSpPr>
          <p:grpSpPr>
            <a:xfrm>
              <a:off x="6228186" y="2235641"/>
              <a:ext cx="1008007" cy="2045260"/>
              <a:chOff x="7612789" y="4276283"/>
              <a:chExt cx="1395857" cy="2677781"/>
            </a:xfrm>
          </p:grpSpPr>
          <p:sp>
            <p:nvSpPr>
              <p:cNvPr id="68" name="Rectangle 67"/>
              <p:cNvSpPr/>
              <p:nvPr/>
            </p:nvSpPr>
            <p:spPr>
              <a:xfrm>
                <a:off x="7884368" y="4659034"/>
                <a:ext cx="648000" cy="1440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MY"/>
              </a:p>
            </p:txBody>
          </p:sp>
          <p:sp>
            <p:nvSpPr>
              <p:cNvPr id="69" name="Rectangle 68"/>
              <p:cNvSpPr/>
              <p:nvPr/>
            </p:nvSpPr>
            <p:spPr>
              <a:xfrm>
                <a:off x="7884296" y="6443835"/>
                <a:ext cx="648000" cy="144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MY"/>
              </a:p>
            </p:txBody>
          </p:sp>
          <p:sp>
            <p:nvSpPr>
              <p:cNvPr id="70" name="Rectangle 69"/>
              <p:cNvSpPr/>
              <p:nvPr/>
            </p:nvSpPr>
            <p:spPr>
              <a:xfrm>
                <a:off x="7884296" y="4803033"/>
                <a:ext cx="648000" cy="1640802"/>
              </a:xfrm>
              <a:prstGeom prst="rect">
                <a:avLst/>
              </a:prstGeom>
            </p:spPr>
            <p:style>
              <a:lnRef idx="1">
                <a:schemeClr val="accent4"/>
              </a:lnRef>
              <a:fillRef idx="2">
                <a:schemeClr val="accent4"/>
              </a:fillRef>
              <a:effectRef idx="1">
                <a:schemeClr val="accent4"/>
              </a:effectRef>
              <a:fontRef idx="minor">
                <a:schemeClr val="dk1"/>
              </a:fontRef>
            </p:style>
            <p:txBody>
              <a:bodyPr vert="vert270" rtlCol="0" anchor="ctr"/>
              <a:lstStyle/>
              <a:p>
                <a:pPr algn="ctr"/>
                <a:r>
                  <a:rPr lang="en-MY" dirty="0" smtClean="0">
                    <a:solidFill>
                      <a:schemeClr val="tx1"/>
                    </a:solidFill>
                    <a:latin typeface="Times New Roman" panose="02020603050405020304" pitchFamily="18" charset="0"/>
                    <a:cs typeface="Times New Roman" panose="02020603050405020304" pitchFamily="18" charset="0"/>
                  </a:rPr>
                  <a:t>MPA</a:t>
                </a:r>
                <a:endParaRPr lang="en-MY" baseline="-25000" dirty="0">
                  <a:solidFill>
                    <a:schemeClr val="tx1"/>
                  </a:solidFill>
                  <a:latin typeface="Times New Roman" panose="02020603050405020304" pitchFamily="18" charset="0"/>
                  <a:cs typeface="Times New Roman" panose="02020603050405020304" pitchFamily="18" charset="0"/>
                </a:endParaRPr>
              </a:p>
            </p:txBody>
          </p:sp>
          <p:sp>
            <p:nvSpPr>
              <p:cNvPr id="71" name="TextBox 70"/>
              <p:cNvSpPr txBox="1"/>
              <p:nvPr/>
            </p:nvSpPr>
            <p:spPr>
              <a:xfrm>
                <a:off x="7612789" y="4276283"/>
                <a:ext cx="1296144" cy="443256"/>
              </a:xfrm>
              <a:prstGeom prst="rect">
                <a:avLst/>
              </a:prstGeom>
              <a:noFill/>
            </p:spPr>
            <p:txBody>
              <a:bodyPr wrap="square" rtlCol="0">
                <a:spAutoFit/>
              </a:bodyPr>
              <a:lstStyle/>
              <a:p>
                <a:r>
                  <a:rPr lang="en-MY" sz="1600" dirty="0" smtClean="0">
                    <a:latin typeface="Times New Roman" panose="02020603050405020304" pitchFamily="18" charset="0"/>
                    <a:cs typeface="Times New Roman" panose="02020603050405020304" pitchFamily="18" charset="0"/>
                  </a:rPr>
                  <a:t>-3.63 eV</a:t>
                </a:r>
                <a:endParaRPr lang="en-MY" sz="1600" dirty="0">
                  <a:latin typeface="Times New Roman" panose="02020603050405020304" pitchFamily="18" charset="0"/>
                  <a:cs typeface="Times New Roman" panose="02020603050405020304" pitchFamily="18" charset="0"/>
                </a:endParaRPr>
              </a:p>
            </p:txBody>
          </p:sp>
          <p:sp>
            <p:nvSpPr>
              <p:cNvPr id="72" name="TextBox 71"/>
              <p:cNvSpPr txBox="1"/>
              <p:nvPr/>
            </p:nvSpPr>
            <p:spPr>
              <a:xfrm>
                <a:off x="7712502" y="6510808"/>
                <a:ext cx="1296144" cy="443256"/>
              </a:xfrm>
              <a:prstGeom prst="rect">
                <a:avLst/>
              </a:prstGeom>
              <a:noFill/>
            </p:spPr>
            <p:txBody>
              <a:bodyPr wrap="square" rtlCol="0">
                <a:spAutoFit/>
              </a:bodyPr>
              <a:lstStyle/>
              <a:p>
                <a:r>
                  <a:rPr lang="en-MY" sz="1600" dirty="0" smtClean="0">
                    <a:latin typeface="Times New Roman" panose="02020603050405020304" pitchFamily="18" charset="0"/>
                    <a:cs typeface="Times New Roman" panose="02020603050405020304" pitchFamily="18" charset="0"/>
                  </a:rPr>
                  <a:t>-7.14 eV</a:t>
                </a:r>
                <a:endParaRPr lang="en-MY" sz="1600" dirty="0">
                  <a:latin typeface="Times New Roman" panose="02020603050405020304" pitchFamily="18" charset="0"/>
                  <a:cs typeface="Times New Roman" panose="02020603050405020304" pitchFamily="18" charset="0"/>
                </a:endParaRPr>
              </a:p>
            </p:txBody>
          </p:sp>
        </p:grpSp>
        <p:sp>
          <p:nvSpPr>
            <p:cNvPr id="73" name="Curved Up Arrow 72"/>
            <p:cNvSpPr/>
            <p:nvPr/>
          </p:nvSpPr>
          <p:spPr>
            <a:xfrm rot="12332972">
              <a:off x="7276316" y="2386829"/>
              <a:ext cx="587136" cy="230114"/>
            </a:xfrm>
            <a:prstGeom prst="curvedUp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MY">
                <a:solidFill>
                  <a:schemeClr val="tx1"/>
                </a:solidFill>
              </a:endParaRPr>
            </a:p>
          </p:txBody>
        </p:sp>
        <p:sp>
          <p:nvSpPr>
            <p:cNvPr id="74" name="&quot;No&quot; Symbol 73"/>
            <p:cNvSpPr/>
            <p:nvPr/>
          </p:nvSpPr>
          <p:spPr>
            <a:xfrm>
              <a:off x="6967400" y="2436201"/>
              <a:ext cx="288000" cy="288000"/>
            </a:xfrm>
            <a:prstGeom prst="noSmoking">
              <a:avLst>
                <a:gd name="adj" fmla="val 7726"/>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MY">
                <a:solidFill>
                  <a:schemeClr val="tx1"/>
                </a:solidFill>
              </a:endParaRPr>
            </a:p>
          </p:txBody>
        </p:sp>
      </p:grpSp>
      <p:grpSp>
        <p:nvGrpSpPr>
          <p:cNvPr id="75" name="Group 74"/>
          <p:cNvGrpSpPr/>
          <p:nvPr/>
        </p:nvGrpSpPr>
        <p:grpSpPr>
          <a:xfrm>
            <a:off x="3590088" y="4175858"/>
            <a:ext cx="1152024" cy="1747854"/>
            <a:chOff x="7812360" y="4248154"/>
            <a:chExt cx="1595287" cy="2288398"/>
          </a:xfrm>
        </p:grpSpPr>
        <p:sp>
          <p:nvSpPr>
            <p:cNvPr id="76" name="Rectangle 75"/>
            <p:cNvSpPr/>
            <p:nvPr/>
          </p:nvSpPr>
          <p:spPr>
            <a:xfrm>
              <a:off x="7884368" y="4659034"/>
              <a:ext cx="648000" cy="1440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MY"/>
            </a:p>
          </p:txBody>
        </p:sp>
        <p:sp>
          <p:nvSpPr>
            <p:cNvPr id="77" name="Rectangle 76"/>
            <p:cNvSpPr/>
            <p:nvPr/>
          </p:nvSpPr>
          <p:spPr>
            <a:xfrm>
              <a:off x="7884296" y="5998193"/>
              <a:ext cx="648000" cy="144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MY"/>
            </a:p>
          </p:txBody>
        </p:sp>
        <p:sp>
          <p:nvSpPr>
            <p:cNvPr id="78" name="Rectangle 77"/>
            <p:cNvSpPr/>
            <p:nvPr/>
          </p:nvSpPr>
          <p:spPr>
            <a:xfrm>
              <a:off x="7884296" y="4803034"/>
              <a:ext cx="648000" cy="1191434"/>
            </a:xfrm>
            <a:prstGeom prst="rect">
              <a:avLst/>
            </a:prstGeom>
          </p:spPr>
          <p:style>
            <a:lnRef idx="0">
              <a:schemeClr val="accent6"/>
            </a:lnRef>
            <a:fillRef idx="3">
              <a:schemeClr val="accent6"/>
            </a:fillRef>
            <a:effectRef idx="3">
              <a:schemeClr val="accent6"/>
            </a:effectRef>
            <a:fontRef idx="minor">
              <a:schemeClr val="lt1"/>
            </a:fontRef>
          </p:style>
          <p:txBody>
            <a:bodyPr vert="vert270" rtlCol="0" anchor="ctr"/>
            <a:lstStyle/>
            <a:p>
              <a:pPr algn="ctr"/>
              <a:r>
                <a:rPr lang="en-MY" dirty="0" smtClean="0">
                  <a:solidFill>
                    <a:schemeClr val="tx1"/>
                  </a:solidFill>
                  <a:latin typeface="Times New Roman" panose="02020603050405020304" pitchFamily="18" charset="0"/>
                  <a:cs typeface="Times New Roman" panose="02020603050405020304" pitchFamily="18" charset="0"/>
                </a:rPr>
                <a:t>(</a:t>
              </a:r>
              <a:r>
                <a:rPr lang="en-MY" dirty="0" err="1" smtClean="0">
                  <a:solidFill>
                    <a:schemeClr val="tx1"/>
                  </a:solidFill>
                  <a:latin typeface="Times New Roman" panose="02020603050405020304" pitchFamily="18" charset="0"/>
                  <a:cs typeface="Times New Roman" panose="02020603050405020304" pitchFamily="18" charset="0"/>
                </a:rPr>
                <a:t>CdSe</a:t>
              </a:r>
              <a:r>
                <a:rPr lang="en-MY" dirty="0" smtClean="0">
                  <a:solidFill>
                    <a:schemeClr val="tx1"/>
                  </a:solidFill>
                  <a:latin typeface="Times New Roman" panose="02020603050405020304" pitchFamily="18" charset="0"/>
                  <a:cs typeface="Times New Roman" panose="02020603050405020304" pitchFamily="18" charset="0"/>
                </a:rPr>
                <a:t>)</a:t>
              </a:r>
              <a:r>
                <a:rPr lang="en-MY" baseline="-25000" dirty="0" smtClean="0">
                  <a:solidFill>
                    <a:schemeClr val="tx1"/>
                  </a:solidFill>
                  <a:latin typeface="Times New Roman" panose="02020603050405020304" pitchFamily="18" charset="0"/>
                  <a:cs typeface="Times New Roman" panose="02020603050405020304" pitchFamily="18" charset="0"/>
                </a:rPr>
                <a:t>13</a:t>
              </a:r>
              <a:endParaRPr lang="en-MY" baseline="-25000" dirty="0">
                <a:solidFill>
                  <a:schemeClr val="tx1"/>
                </a:solidFill>
                <a:latin typeface="Times New Roman" panose="02020603050405020304" pitchFamily="18" charset="0"/>
                <a:cs typeface="Times New Roman" panose="02020603050405020304" pitchFamily="18" charset="0"/>
              </a:endParaRPr>
            </a:p>
          </p:txBody>
        </p:sp>
        <p:sp>
          <p:nvSpPr>
            <p:cNvPr id="79" name="TextBox 78"/>
            <p:cNvSpPr txBox="1"/>
            <p:nvPr/>
          </p:nvSpPr>
          <p:spPr>
            <a:xfrm>
              <a:off x="7812360" y="4248154"/>
              <a:ext cx="1595287" cy="443256"/>
            </a:xfrm>
            <a:prstGeom prst="rect">
              <a:avLst/>
            </a:prstGeom>
            <a:noFill/>
          </p:spPr>
          <p:txBody>
            <a:bodyPr wrap="square" rtlCol="0">
              <a:spAutoFit/>
            </a:bodyPr>
            <a:lstStyle/>
            <a:p>
              <a:r>
                <a:rPr lang="en-MY" sz="1600" dirty="0" smtClean="0">
                  <a:latin typeface="Times New Roman" panose="02020603050405020304" pitchFamily="18" charset="0"/>
                  <a:cs typeface="Times New Roman" panose="02020603050405020304" pitchFamily="18" charset="0"/>
                </a:rPr>
                <a:t>-4.188 eV</a:t>
              </a:r>
              <a:endParaRPr lang="en-MY" sz="1600" dirty="0">
                <a:latin typeface="Times New Roman" panose="02020603050405020304" pitchFamily="18" charset="0"/>
                <a:cs typeface="Times New Roman" panose="02020603050405020304" pitchFamily="18" charset="0"/>
              </a:endParaRPr>
            </a:p>
          </p:txBody>
        </p:sp>
        <p:sp>
          <p:nvSpPr>
            <p:cNvPr id="80" name="TextBox 79"/>
            <p:cNvSpPr txBox="1"/>
            <p:nvPr/>
          </p:nvSpPr>
          <p:spPr>
            <a:xfrm>
              <a:off x="7812360" y="6093296"/>
              <a:ext cx="1595287" cy="443256"/>
            </a:xfrm>
            <a:prstGeom prst="rect">
              <a:avLst/>
            </a:prstGeom>
            <a:noFill/>
          </p:spPr>
          <p:txBody>
            <a:bodyPr wrap="square" rtlCol="0">
              <a:spAutoFit/>
            </a:bodyPr>
            <a:lstStyle/>
            <a:p>
              <a:r>
                <a:rPr lang="en-MY" sz="1600" dirty="0" smtClean="0">
                  <a:latin typeface="Times New Roman" panose="02020603050405020304" pitchFamily="18" charset="0"/>
                  <a:cs typeface="Times New Roman" panose="02020603050405020304" pitchFamily="18" charset="0"/>
                </a:rPr>
                <a:t>-6.529 eV</a:t>
              </a:r>
              <a:endParaRPr lang="en-MY" sz="1600" dirty="0">
                <a:latin typeface="Times New Roman" panose="02020603050405020304" pitchFamily="18" charset="0"/>
                <a:cs typeface="Times New Roman" panose="02020603050405020304" pitchFamily="18" charset="0"/>
              </a:endParaRPr>
            </a:p>
          </p:txBody>
        </p:sp>
      </p:grpSp>
      <p:grpSp>
        <p:nvGrpSpPr>
          <p:cNvPr id="81" name="Group 80"/>
          <p:cNvGrpSpPr/>
          <p:nvPr/>
        </p:nvGrpSpPr>
        <p:grpSpPr>
          <a:xfrm>
            <a:off x="2005810" y="3971535"/>
            <a:ext cx="936104" cy="2066746"/>
            <a:chOff x="7712498" y="4248154"/>
            <a:chExt cx="1296287" cy="2705911"/>
          </a:xfrm>
        </p:grpSpPr>
        <p:sp>
          <p:nvSpPr>
            <p:cNvPr id="82" name="Rectangle 81"/>
            <p:cNvSpPr/>
            <p:nvPr/>
          </p:nvSpPr>
          <p:spPr>
            <a:xfrm>
              <a:off x="7884368" y="4659034"/>
              <a:ext cx="648000" cy="1440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MY"/>
            </a:p>
          </p:txBody>
        </p:sp>
        <p:sp>
          <p:nvSpPr>
            <p:cNvPr id="83" name="Rectangle 82"/>
            <p:cNvSpPr/>
            <p:nvPr/>
          </p:nvSpPr>
          <p:spPr>
            <a:xfrm>
              <a:off x="7884296" y="6443835"/>
              <a:ext cx="648000" cy="144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MY"/>
            </a:p>
          </p:txBody>
        </p:sp>
        <p:sp>
          <p:nvSpPr>
            <p:cNvPr id="84" name="Rectangle 83"/>
            <p:cNvSpPr/>
            <p:nvPr/>
          </p:nvSpPr>
          <p:spPr>
            <a:xfrm>
              <a:off x="7884296" y="4803033"/>
              <a:ext cx="648000" cy="1640802"/>
            </a:xfrm>
            <a:prstGeom prst="rect">
              <a:avLst/>
            </a:prstGeom>
          </p:spPr>
          <p:style>
            <a:lnRef idx="0">
              <a:schemeClr val="accent3"/>
            </a:lnRef>
            <a:fillRef idx="3">
              <a:schemeClr val="accent3"/>
            </a:fillRef>
            <a:effectRef idx="3">
              <a:schemeClr val="accent3"/>
            </a:effectRef>
            <a:fontRef idx="minor">
              <a:schemeClr val="lt1"/>
            </a:fontRef>
          </p:style>
          <p:txBody>
            <a:bodyPr vert="vert270" rtlCol="0" anchor="ctr"/>
            <a:lstStyle/>
            <a:p>
              <a:pPr algn="ctr"/>
              <a:r>
                <a:rPr lang="en-MY" dirty="0" smtClean="0">
                  <a:solidFill>
                    <a:schemeClr val="tx1"/>
                  </a:solidFill>
                  <a:latin typeface="Times New Roman" panose="02020603050405020304" pitchFamily="18" charset="0"/>
                  <a:cs typeface="Times New Roman" panose="02020603050405020304" pitchFamily="18" charset="0"/>
                </a:rPr>
                <a:t>MAA</a:t>
              </a:r>
              <a:endParaRPr lang="en-MY" baseline="-25000" dirty="0">
                <a:solidFill>
                  <a:schemeClr val="tx1"/>
                </a:solidFill>
                <a:latin typeface="Times New Roman" panose="02020603050405020304" pitchFamily="18" charset="0"/>
                <a:cs typeface="Times New Roman" panose="02020603050405020304" pitchFamily="18" charset="0"/>
              </a:endParaRPr>
            </a:p>
          </p:txBody>
        </p:sp>
        <p:sp>
          <p:nvSpPr>
            <p:cNvPr id="85" name="TextBox 84"/>
            <p:cNvSpPr txBox="1"/>
            <p:nvPr/>
          </p:nvSpPr>
          <p:spPr>
            <a:xfrm>
              <a:off x="7712642" y="4248154"/>
              <a:ext cx="1296143" cy="443256"/>
            </a:xfrm>
            <a:prstGeom prst="rect">
              <a:avLst/>
            </a:prstGeom>
            <a:noFill/>
          </p:spPr>
          <p:txBody>
            <a:bodyPr wrap="square" rtlCol="0">
              <a:spAutoFit/>
            </a:bodyPr>
            <a:lstStyle/>
            <a:p>
              <a:r>
                <a:rPr lang="en-MY" sz="1600" dirty="0" smtClean="0">
                  <a:latin typeface="Times New Roman" panose="02020603050405020304" pitchFamily="18" charset="0"/>
                  <a:cs typeface="Times New Roman" panose="02020603050405020304" pitchFamily="18" charset="0"/>
                </a:rPr>
                <a:t>-3.61 eV</a:t>
              </a:r>
              <a:endParaRPr lang="en-MY" sz="1600" dirty="0">
                <a:latin typeface="Times New Roman" panose="02020603050405020304" pitchFamily="18" charset="0"/>
                <a:cs typeface="Times New Roman" panose="02020603050405020304" pitchFamily="18" charset="0"/>
              </a:endParaRPr>
            </a:p>
          </p:txBody>
        </p:sp>
        <p:sp>
          <p:nvSpPr>
            <p:cNvPr id="86" name="TextBox 85"/>
            <p:cNvSpPr txBox="1"/>
            <p:nvPr/>
          </p:nvSpPr>
          <p:spPr>
            <a:xfrm>
              <a:off x="7712498" y="6510809"/>
              <a:ext cx="1296143" cy="443256"/>
            </a:xfrm>
            <a:prstGeom prst="rect">
              <a:avLst/>
            </a:prstGeom>
            <a:noFill/>
          </p:spPr>
          <p:txBody>
            <a:bodyPr wrap="square" rtlCol="0">
              <a:spAutoFit/>
            </a:bodyPr>
            <a:lstStyle/>
            <a:p>
              <a:r>
                <a:rPr lang="en-MY" sz="1600" dirty="0" smtClean="0">
                  <a:latin typeface="Times New Roman" panose="02020603050405020304" pitchFamily="18" charset="0"/>
                  <a:cs typeface="Times New Roman" panose="02020603050405020304" pitchFamily="18" charset="0"/>
                </a:rPr>
                <a:t>-7.11 eV</a:t>
              </a:r>
              <a:endParaRPr lang="en-MY" sz="1600" dirty="0">
                <a:latin typeface="Times New Roman" panose="02020603050405020304" pitchFamily="18" charset="0"/>
                <a:cs typeface="Times New Roman" panose="02020603050405020304" pitchFamily="18" charset="0"/>
              </a:endParaRPr>
            </a:p>
          </p:txBody>
        </p:sp>
      </p:grpSp>
      <p:sp>
        <p:nvSpPr>
          <p:cNvPr id="87" name="Curved Up Arrow 86"/>
          <p:cNvSpPr/>
          <p:nvPr/>
        </p:nvSpPr>
        <p:spPr>
          <a:xfrm rot="12332972">
            <a:off x="3147919" y="4116718"/>
            <a:ext cx="587136" cy="230114"/>
          </a:xfrm>
          <a:prstGeom prst="curvedUp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MY">
              <a:solidFill>
                <a:schemeClr val="tx1"/>
              </a:solidFill>
            </a:endParaRPr>
          </a:p>
        </p:txBody>
      </p:sp>
      <p:sp>
        <p:nvSpPr>
          <p:cNvPr id="88" name="&quot;No&quot; Symbol 87"/>
          <p:cNvSpPr/>
          <p:nvPr/>
        </p:nvSpPr>
        <p:spPr>
          <a:xfrm>
            <a:off x="2839003" y="4166090"/>
            <a:ext cx="288000" cy="288000"/>
          </a:xfrm>
          <a:prstGeom prst="noSmoking">
            <a:avLst>
              <a:gd name="adj" fmla="val 7726"/>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MY">
              <a:solidFill>
                <a:schemeClr val="tx1"/>
              </a:solidFill>
            </a:endParaRPr>
          </a:p>
        </p:txBody>
      </p:sp>
    </p:spTree>
    <p:extLst>
      <p:ext uri="{BB962C8B-B14F-4D97-AF65-F5344CB8AC3E}">
        <p14:creationId xmlns:p14="http://schemas.microsoft.com/office/powerpoint/2010/main" val="28518199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MY" dirty="0" smtClean="0"/>
              <a:t>Mistake #3: Size distribution </a:t>
            </a:r>
            <a:endParaRPr lang="en-MY" dirty="0"/>
          </a:p>
        </p:txBody>
      </p:sp>
      <p:grpSp>
        <p:nvGrpSpPr>
          <p:cNvPr id="4" name="Group 3"/>
          <p:cNvGrpSpPr>
            <a:grpSpLocks noChangeAspect="1"/>
          </p:cNvGrpSpPr>
          <p:nvPr/>
        </p:nvGrpSpPr>
        <p:grpSpPr>
          <a:xfrm>
            <a:off x="2712720" y="1934171"/>
            <a:ext cx="5333997" cy="1558837"/>
            <a:chOff x="1117889" y="1730679"/>
            <a:chExt cx="5819551" cy="1700737"/>
          </a:xfrm>
        </p:grpSpPr>
        <p:sp>
          <p:nvSpPr>
            <p:cNvPr id="5" name="TextBox 4"/>
            <p:cNvSpPr txBox="1"/>
            <p:nvPr/>
          </p:nvSpPr>
          <p:spPr>
            <a:xfrm>
              <a:off x="1117889" y="2722327"/>
              <a:ext cx="1080120" cy="369333"/>
            </a:xfrm>
            <a:prstGeom prst="rect">
              <a:avLst/>
            </a:prstGeom>
            <a:noFill/>
          </p:spPr>
          <p:txBody>
            <a:bodyPr wrap="square" rtlCol="0">
              <a:spAutoFit/>
            </a:bodyPr>
            <a:lstStyle/>
            <a:p>
              <a:r>
                <a:rPr lang="en-MY" dirty="0" smtClean="0"/>
                <a:t>1.50 nm</a:t>
              </a:r>
              <a:endParaRPr lang="en-MY" dirty="0"/>
            </a:p>
          </p:txBody>
        </p:sp>
        <p:sp>
          <p:nvSpPr>
            <p:cNvPr id="6" name="TextBox 5"/>
            <p:cNvSpPr txBox="1"/>
            <p:nvPr/>
          </p:nvSpPr>
          <p:spPr>
            <a:xfrm>
              <a:off x="2654290" y="2978947"/>
              <a:ext cx="1080120" cy="369335"/>
            </a:xfrm>
            <a:prstGeom prst="rect">
              <a:avLst/>
            </a:prstGeom>
            <a:noFill/>
          </p:spPr>
          <p:txBody>
            <a:bodyPr wrap="square" rtlCol="0">
              <a:spAutoFit/>
            </a:bodyPr>
            <a:lstStyle/>
            <a:p>
              <a:r>
                <a:rPr lang="en-MY" dirty="0" smtClean="0"/>
                <a:t>1.90 nm</a:t>
              </a:r>
              <a:endParaRPr lang="en-MY"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7298" y="2090799"/>
              <a:ext cx="672897" cy="7200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6293" y="1946823"/>
              <a:ext cx="1058824" cy="108000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9938" y="1730679"/>
              <a:ext cx="1491046" cy="133200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8053" y="1730679"/>
              <a:ext cx="1469387" cy="1440000"/>
            </a:xfrm>
            <a:prstGeom prst="rect">
              <a:avLst/>
            </a:prstGeom>
          </p:spPr>
        </p:pic>
        <p:sp>
          <p:nvSpPr>
            <p:cNvPr id="11" name="TextBox 10"/>
            <p:cNvSpPr txBox="1"/>
            <p:nvPr/>
          </p:nvSpPr>
          <p:spPr>
            <a:xfrm>
              <a:off x="4360867" y="3062083"/>
              <a:ext cx="1080120" cy="369333"/>
            </a:xfrm>
            <a:prstGeom prst="rect">
              <a:avLst/>
            </a:prstGeom>
            <a:noFill/>
          </p:spPr>
          <p:txBody>
            <a:bodyPr wrap="square" rtlCol="0">
              <a:spAutoFit/>
            </a:bodyPr>
            <a:lstStyle/>
            <a:p>
              <a:r>
                <a:rPr lang="en-MY" dirty="0" smtClean="0"/>
                <a:t>2.02 nm</a:t>
              </a:r>
              <a:endParaRPr lang="en-MY" dirty="0"/>
            </a:p>
          </p:txBody>
        </p:sp>
        <p:sp>
          <p:nvSpPr>
            <p:cNvPr id="12" name="TextBox 11"/>
            <p:cNvSpPr txBox="1"/>
            <p:nvPr/>
          </p:nvSpPr>
          <p:spPr>
            <a:xfrm>
              <a:off x="5774187" y="3062083"/>
              <a:ext cx="1080120" cy="369333"/>
            </a:xfrm>
            <a:prstGeom prst="rect">
              <a:avLst/>
            </a:prstGeom>
            <a:noFill/>
          </p:spPr>
          <p:txBody>
            <a:bodyPr wrap="square" rtlCol="0">
              <a:spAutoFit/>
            </a:bodyPr>
            <a:lstStyle/>
            <a:p>
              <a:r>
                <a:rPr lang="en-MY" dirty="0" smtClean="0"/>
                <a:t>2.44 nm</a:t>
              </a:r>
              <a:endParaRPr lang="en-MY" dirty="0"/>
            </a:p>
          </p:txBody>
        </p:sp>
      </p:grpSp>
      <p:pic>
        <p:nvPicPr>
          <p:cNvPr id="14" name="Picture 13"/>
          <p:cNvPicPr>
            <a:picLocks noChangeAspect="1"/>
          </p:cNvPicPr>
          <p:nvPr/>
        </p:nvPicPr>
        <p:blipFill rotWithShape="1">
          <a:blip r:embed="rId7">
            <a:extLst>
              <a:ext uri="{28A0092B-C50C-407E-A947-70E740481C1C}">
                <a14:useLocalDpi xmlns:a14="http://schemas.microsoft.com/office/drawing/2010/main" val="0"/>
              </a:ext>
            </a:extLst>
          </a:blip>
          <a:srcRect l="52392" r="-1"/>
          <a:stretch/>
        </p:blipFill>
        <p:spPr>
          <a:xfrm flipH="1">
            <a:off x="8150156" y="1588008"/>
            <a:ext cx="984699" cy="1800000"/>
          </a:xfrm>
          <a:prstGeom prst="rect">
            <a:avLst/>
          </a:prstGeom>
        </p:spPr>
      </p:pic>
      <p:grpSp>
        <p:nvGrpSpPr>
          <p:cNvPr id="15" name="Group 14"/>
          <p:cNvGrpSpPr/>
          <p:nvPr/>
        </p:nvGrpSpPr>
        <p:grpSpPr>
          <a:xfrm>
            <a:off x="2636520" y="3469539"/>
            <a:ext cx="1222777" cy="2415064"/>
            <a:chOff x="533400" y="3974068"/>
            <a:chExt cx="1222777" cy="2415064"/>
          </a:xfrm>
        </p:grpSpPr>
        <p:sp>
          <p:nvSpPr>
            <p:cNvPr id="16" name="Rectangle 15"/>
            <p:cNvSpPr/>
            <p:nvPr/>
          </p:nvSpPr>
          <p:spPr>
            <a:xfrm>
              <a:off x="831645" y="4495800"/>
              <a:ext cx="616754" cy="1371600"/>
            </a:xfrm>
            <a:prstGeom prst="rect">
              <a:avLst/>
            </a:prstGeom>
          </p:spPr>
          <p:style>
            <a:lnRef idx="0">
              <a:schemeClr val="accent3"/>
            </a:lnRef>
            <a:fillRef idx="3">
              <a:schemeClr val="accent3"/>
            </a:fillRef>
            <a:effectRef idx="3">
              <a:schemeClr val="accent3"/>
            </a:effectRef>
            <a:fontRef idx="minor">
              <a:schemeClr val="lt1"/>
            </a:fontRef>
          </p:style>
          <p:txBody>
            <a:bodyPr vert="vert270" rtlCol="0" anchor="ctr"/>
            <a:lstStyle/>
            <a:p>
              <a:pPr algn="ctr"/>
              <a:r>
                <a:rPr lang="en-MY" sz="2300" dirty="0" smtClean="0">
                  <a:solidFill>
                    <a:schemeClr val="tx1"/>
                  </a:solidFill>
                  <a:latin typeface="Times New Roman" panose="02020603050405020304" pitchFamily="18" charset="0"/>
                  <a:cs typeface="Times New Roman" panose="02020603050405020304" pitchFamily="18" charset="0"/>
                </a:rPr>
                <a:t>(</a:t>
              </a:r>
              <a:r>
                <a:rPr lang="en-MY" sz="2300" dirty="0" err="1" smtClean="0">
                  <a:solidFill>
                    <a:schemeClr val="tx1"/>
                  </a:solidFill>
                  <a:latin typeface="Times New Roman" panose="02020603050405020304" pitchFamily="18" charset="0"/>
                  <a:cs typeface="Times New Roman" panose="02020603050405020304" pitchFamily="18" charset="0"/>
                </a:rPr>
                <a:t>CdSe</a:t>
              </a:r>
              <a:r>
                <a:rPr lang="en-MY" sz="2300" dirty="0" smtClean="0">
                  <a:solidFill>
                    <a:schemeClr val="tx1"/>
                  </a:solidFill>
                  <a:latin typeface="Times New Roman" panose="02020603050405020304" pitchFamily="18" charset="0"/>
                  <a:cs typeface="Times New Roman" panose="02020603050405020304" pitchFamily="18" charset="0"/>
                </a:rPr>
                <a:t>)</a:t>
              </a:r>
              <a:r>
                <a:rPr lang="en-MY" sz="2300" baseline="-25000" dirty="0" smtClean="0">
                  <a:solidFill>
                    <a:schemeClr val="tx1"/>
                  </a:solidFill>
                  <a:latin typeface="Times New Roman" panose="02020603050405020304" pitchFamily="18" charset="0"/>
                  <a:cs typeface="Times New Roman" panose="02020603050405020304" pitchFamily="18" charset="0"/>
                </a:rPr>
                <a:t>6</a:t>
              </a:r>
              <a:endParaRPr lang="en-MY" sz="2300" baseline="-25000" dirty="0">
                <a:solidFill>
                  <a:schemeClr val="tx1"/>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831645" y="4267200"/>
              <a:ext cx="616754" cy="2286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MY"/>
            </a:p>
          </p:txBody>
        </p:sp>
        <p:sp>
          <p:nvSpPr>
            <p:cNvPr id="18" name="Rectangle 17"/>
            <p:cNvSpPr/>
            <p:nvPr/>
          </p:nvSpPr>
          <p:spPr>
            <a:xfrm>
              <a:off x="831645" y="5873523"/>
              <a:ext cx="616754" cy="2286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MY"/>
            </a:p>
          </p:txBody>
        </p:sp>
        <p:sp>
          <p:nvSpPr>
            <p:cNvPr id="19" name="TextBox 18"/>
            <p:cNvSpPr txBox="1"/>
            <p:nvPr/>
          </p:nvSpPr>
          <p:spPr>
            <a:xfrm>
              <a:off x="533400" y="3974068"/>
              <a:ext cx="1222777" cy="369332"/>
            </a:xfrm>
            <a:prstGeom prst="rect">
              <a:avLst/>
            </a:prstGeom>
            <a:noFill/>
          </p:spPr>
          <p:txBody>
            <a:bodyPr wrap="square" rtlCol="0">
              <a:spAutoFit/>
            </a:bodyPr>
            <a:lstStyle/>
            <a:p>
              <a:pPr algn="ctr"/>
              <a:r>
                <a:rPr lang="en-MY" dirty="0" smtClean="0">
                  <a:latin typeface="Times New Roman" panose="02020603050405020304" pitchFamily="18" charset="0"/>
                  <a:cs typeface="Times New Roman" panose="02020603050405020304" pitchFamily="18" charset="0"/>
                </a:rPr>
                <a:t>-4.020 eV</a:t>
              </a:r>
              <a:endParaRPr lang="en-MY"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533400" y="6019800"/>
              <a:ext cx="1222777" cy="369332"/>
            </a:xfrm>
            <a:prstGeom prst="rect">
              <a:avLst/>
            </a:prstGeom>
            <a:noFill/>
          </p:spPr>
          <p:txBody>
            <a:bodyPr wrap="square" rtlCol="0">
              <a:spAutoFit/>
            </a:bodyPr>
            <a:lstStyle/>
            <a:p>
              <a:pPr algn="ctr"/>
              <a:r>
                <a:rPr lang="en-MY" dirty="0" smtClean="0">
                  <a:latin typeface="Times New Roman" panose="02020603050405020304" pitchFamily="18" charset="0"/>
                  <a:cs typeface="Times New Roman" panose="02020603050405020304" pitchFamily="18" charset="0"/>
                </a:rPr>
                <a:t>-6.495 eV</a:t>
              </a:r>
              <a:endParaRPr lang="en-MY" dirty="0">
                <a:latin typeface="Times New Roman" panose="02020603050405020304" pitchFamily="18" charset="0"/>
                <a:cs typeface="Times New Roman" panose="02020603050405020304" pitchFamily="18" charset="0"/>
              </a:endParaRPr>
            </a:p>
          </p:txBody>
        </p:sp>
      </p:grpSp>
      <p:grpSp>
        <p:nvGrpSpPr>
          <p:cNvPr id="21" name="Group 20"/>
          <p:cNvGrpSpPr/>
          <p:nvPr/>
        </p:nvGrpSpPr>
        <p:grpSpPr>
          <a:xfrm>
            <a:off x="4004543" y="3545739"/>
            <a:ext cx="1222777" cy="2338864"/>
            <a:chOff x="533400" y="3985736"/>
            <a:chExt cx="1222777" cy="2338864"/>
          </a:xfrm>
        </p:grpSpPr>
        <p:sp>
          <p:nvSpPr>
            <p:cNvPr id="22" name="Rectangle 21"/>
            <p:cNvSpPr/>
            <p:nvPr/>
          </p:nvSpPr>
          <p:spPr>
            <a:xfrm>
              <a:off x="831645" y="4495800"/>
              <a:ext cx="616754" cy="1272148"/>
            </a:xfrm>
            <a:prstGeom prst="rect">
              <a:avLst/>
            </a:prstGeom>
            <a:solidFill>
              <a:srgbClr val="66FF66"/>
            </a:solidFill>
          </p:spPr>
          <p:style>
            <a:lnRef idx="0">
              <a:schemeClr val="accent3"/>
            </a:lnRef>
            <a:fillRef idx="3">
              <a:schemeClr val="accent3"/>
            </a:fillRef>
            <a:effectRef idx="3">
              <a:schemeClr val="accent3"/>
            </a:effectRef>
            <a:fontRef idx="minor">
              <a:schemeClr val="lt1"/>
            </a:fontRef>
          </p:style>
          <p:txBody>
            <a:bodyPr vert="vert270" rtlCol="0" anchor="ctr"/>
            <a:lstStyle/>
            <a:p>
              <a:pPr algn="ctr"/>
              <a:r>
                <a:rPr lang="en-MY" sz="2300" dirty="0" smtClean="0">
                  <a:solidFill>
                    <a:schemeClr val="tx1"/>
                  </a:solidFill>
                  <a:latin typeface="Times New Roman" panose="02020603050405020304" pitchFamily="18" charset="0"/>
                  <a:cs typeface="Times New Roman" panose="02020603050405020304" pitchFamily="18" charset="0"/>
                </a:rPr>
                <a:t>(</a:t>
              </a:r>
              <a:r>
                <a:rPr lang="en-MY" sz="2300" dirty="0" err="1" smtClean="0">
                  <a:solidFill>
                    <a:schemeClr val="tx1"/>
                  </a:solidFill>
                  <a:latin typeface="Times New Roman" panose="02020603050405020304" pitchFamily="18" charset="0"/>
                  <a:cs typeface="Times New Roman" panose="02020603050405020304" pitchFamily="18" charset="0"/>
                </a:rPr>
                <a:t>CdSe</a:t>
              </a:r>
              <a:r>
                <a:rPr lang="en-MY" sz="2300" dirty="0" smtClean="0">
                  <a:solidFill>
                    <a:schemeClr val="tx1"/>
                  </a:solidFill>
                  <a:latin typeface="Times New Roman" panose="02020603050405020304" pitchFamily="18" charset="0"/>
                  <a:cs typeface="Times New Roman" panose="02020603050405020304" pitchFamily="18" charset="0"/>
                </a:rPr>
                <a:t>)</a:t>
              </a:r>
              <a:r>
                <a:rPr lang="en-MY" sz="2300" baseline="-25000" dirty="0" smtClean="0">
                  <a:solidFill>
                    <a:schemeClr val="tx1"/>
                  </a:solidFill>
                  <a:latin typeface="Times New Roman" panose="02020603050405020304" pitchFamily="18" charset="0"/>
                  <a:cs typeface="Times New Roman" panose="02020603050405020304" pitchFamily="18" charset="0"/>
                </a:rPr>
                <a:t>13</a:t>
              </a:r>
              <a:endParaRPr lang="en-MY" sz="2300" baseline="-25000" dirty="0">
                <a:solidFill>
                  <a:schemeClr val="tx1"/>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831645" y="4267200"/>
              <a:ext cx="616754" cy="2286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MY"/>
            </a:p>
          </p:txBody>
        </p:sp>
        <p:sp>
          <p:nvSpPr>
            <p:cNvPr id="24" name="Rectangle 23"/>
            <p:cNvSpPr/>
            <p:nvPr/>
          </p:nvSpPr>
          <p:spPr>
            <a:xfrm>
              <a:off x="836411" y="5767948"/>
              <a:ext cx="616754" cy="2286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MY"/>
            </a:p>
          </p:txBody>
        </p:sp>
        <p:sp>
          <p:nvSpPr>
            <p:cNvPr id="25" name="TextBox 24"/>
            <p:cNvSpPr txBox="1"/>
            <p:nvPr/>
          </p:nvSpPr>
          <p:spPr>
            <a:xfrm>
              <a:off x="533400" y="3985736"/>
              <a:ext cx="1222777" cy="369332"/>
            </a:xfrm>
            <a:prstGeom prst="rect">
              <a:avLst/>
            </a:prstGeom>
            <a:noFill/>
          </p:spPr>
          <p:txBody>
            <a:bodyPr wrap="square" rtlCol="0">
              <a:spAutoFit/>
            </a:bodyPr>
            <a:lstStyle/>
            <a:p>
              <a:pPr algn="ctr"/>
              <a:r>
                <a:rPr lang="en-MY" dirty="0" smtClean="0">
                  <a:latin typeface="Times New Roman" panose="02020603050405020304" pitchFamily="18" charset="0"/>
                  <a:cs typeface="Times New Roman" panose="02020603050405020304" pitchFamily="18" charset="0"/>
                </a:rPr>
                <a:t>-4.188 eV</a:t>
              </a:r>
              <a:endParaRPr lang="en-MY" dirty="0">
                <a:latin typeface="Times New Roman" panose="02020603050405020304" pitchFamily="18" charset="0"/>
                <a:cs typeface="Times New Roman" panose="02020603050405020304" pitchFamily="18" charset="0"/>
              </a:endParaRPr>
            </a:p>
          </p:txBody>
        </p:sp>
        <p:sp>
          <p:nvSpPr>
            <p:cNvPr id="26" name="TextBox 25"/>
            <p:cNvSpPr txBox="1"/>
            <p:nvPr/>
          </p:nvSpPr>
          <p:spPr>
            <a:xfrm>
              <a:off x="533400" y="5955268"/>
              <a:ext cx="1222777" cy="369332"/>
            </a:xfrm>
            <a:prstGeom prst="rect">
              <a:avLst/>
            </a:prstGeom>
            <a:noFill/>
          </p:spPr>
          <p:txBody>
            <a:bodyPr wrap="square" rtlCol="0">
              <a:spAutoFit/>
            </a:bodyPr>
            <a:lstStyle/>
            <a:p>
              <a:pPr algn="ctr"/>
              <a:r>
                <a:rPr lang="en-MY" dirty="0" smtClean="0">
                  <a:latin typeface="Times New Roman" panose="02020603050405020304" pitchFamily="18" charset="0"/>
                  <a:cs typeface="Times New Roman" panose="02020603050405020304" pitchFamily="18" charset="0"/>
                </a:rPr>
                <a:t>-6.529 eV</a:t>
              </a:r>
              <a:endParaRPr lang="en-MY" dirty="0">
                <a:latin typeface="Times New Roman" panose="02020603050405020304" pitchFamily="18" charset="0"/>
                <a:cs typeface="Times New Roman" panose="02020603050405020304" pitchFamily="18" charset="0"/>
              </a:endParaRPr>
            </a:p>
          </p:txBody>
        </p:sp>
      </p:grpSp>
      <p:grpSp>
        <p:nvGrpSpPr>
          <p:cNvPr id="27" name="Group 26"/>
          <p:cNvGrpSpPr/>
          <p:nvPr/>
        </p:nvGrpSpPr>
        <p:grpSpPr>
          <a:xfrm>
            <a:off x="5376143" y="3673280"/>
            <a:ext cx="1222777" cy="2211323"/>
            <a:chOff x="533400" y="3985736"/>
            <a:chExt cx="1222777" cy="2211323"/>
          </a:xfrm>
        </p:grpSpPr>
        <p:sp>
          <p:nvSpPr>
            <p:cNvPr id="28" name="Rectangle 27"/>
            <p:cNvSpPr/>
            <p:nvPr/>
          </p:nvSpPr>
          <p:spPr>
            <a:xfrm>
              <a:off x="831645" y="4495800"/>
              <a:ext cx="616754" cy="1201298"/>
            </a:xfrm>
            <a:prstGeom prst="rect">
              <a:avLst/>
            </a:prstGeom>
            <a:solidFill>
              <a:srgbClr val="CCFF66"/>
            </a:solidFill>
          </p:spPr>
          <p:style>
            <a:lnRef idx="0">
              <a:schemeClr val="accent3"/>
            </a:lnRef>
            <a:fillRef idx="3">
              <a:schemeClr val="accent3"/>
            </a:fillRef>
            <a:effectRef idx="3">
              <a:schemeClr val="accent3"/>
            </a:effectRef>
            <a:fontRef idx="minor">
              <a:schemeClr val="lt1"/>
            </a:fontRef>
          </p:style>
          <p:txBody>
            <a:bodyPr vert="vert270" rtlCol="0" anchor="ctr"/>
            <a:lstStyle/>
            <a:p>
              <a:pPr algn="ctr"/>
              <a:r>
                <a:rPr lang="en-MY" sz="2300" dirty="0" smtClean="0">
                  <a:solidFill>
                    <a:schemeClr val="tx1"/>
                  </a:solidFill>
                  <a:latin typeface="Times New Roman" panose="02020603050405020304" pitchFamily="18" charset="0"/>
                  <a:cs typeface="Times New Roman" panose="02020603050405020304" pitchFamily="18" charset="0"/>
                </a:rPr>
                <a:t>(</a:t>
              </a:r>
              <a:r>
                <a:rPr lang="en-MY" sz="2300" dirty="0" err="1" smtClean="0">
                  <a:solidFill>
                    <a:schemeClr val="tx1"/>
                  </a:solidFill>
                  <a:latin typeface="Times New Roman" panose="02020603050405020304" pitchFamily="18" charset="0"/>
                  <a:cs typeface="Times New Roman" panose="02020603050405020304" pitchFamily="18" charset="0"/>
                </a:rPr>
                <a:t>CdSe</a:t>
              </a:r>
              <a:r>
                <a:rPr lang="en-MY" sz="2300" dirty="0" smtClean="0">
                  <a:solidFill>
                    <a:schemeClr val="tx1"/>
                  </a:solidFill>
                  <a:latin typeface="Times New Roman" panose="02020603050405020304" pitchFamily="18" charset="0"/>
                  <a:cs typeface="Times New Roman" panose="02020603050405020304" pitchFamily="18" charset="0"/>
                </a:rPr>
                <a:t>)</a:t>
              </a:r>
              <a:r>
                <a:rPr lang="en-MY" sz="2300" baseline="-25000" dirty="0" smtClean="0">
                  <a:solidFill>
                    <a:schemeClr val="tx1"/>
                  </a:solidFill>
                  <a:latin typeface="Times New Roman" panose="02020603050405020304" pitchFamily="18" charset="0"/>
                  <a:cs typeface="Times New Roman" panose="02020603050405020304" pitchFamily="18" charset="0"/>
                </a:rPr>
                <a:t>16</a:t>
              </a:r>
              <a:endParaRPr lang="en-MY" sz="2300" baseline="-25000" dirty="0">
                <a:solidFill>
                  <a:schemeClr val="tx1"/>
                </a:solidFill>
                <a:latin typeface="Times New Roman" panose="02020603050405020304" pitchFamily="18" charset="0"/>
                <a:cs typeface="Times New Roman" panose="02020603050405020304" pitchFamily="18" charset="0"/>
              </a:endParaRPr>
            </a:p>
          </p:txBody>
        </p:sp>
        <p:sp>
          <p:nvSpPr>
            <p:cNvPr id="29" name="Rectangle 28"/>
            <p:cNvSpPr/>
            <p:nvPr/>
          </p:nvSpPr>
          <p:spPr>
            <a:xfrm>
              <a:off x="831645" y="4267200"/>
              <a:ext cx="616754" cy="2286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MY"/>
            </a:p>
          </p:txBody>
        </p:sp>
        <p:sp>
          <p:nvSpPr>
            <p:cNvPr id="30" name="Rectangle 29"/>
            <p:cNvSpPr/>
            <p:nvPr/>
          </p:nvSpPr>
          <p:spPr>
            <a:xfrm>
              <a:off x="836411" y="5697098"/>
              <a:ext cx="616754" cy="2286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MY"/>
            </a:p>
          </p:txBody>
        </p:sp>
        <p:sp>
          <p:nvSpPr>
            <p:cNvPr id="31" name="TextBox 30"/>
            <p:cNvSpPr txBox="1"/>
            <p:nvPr/>
          </p:nvSpPr>
          <p:spPr>
            <a:xfrm>
              <a:off x="533400" y="3985736"/>
              <a:ext cx="1222777" cy="369332"/>
            </a:xfrm>
            <a:prstGeom prst="rect">
              <a:avLst/>
            </a:prstGeom>
            <a:noFill/>
          </p:spPr>
          <p:txBody>
            <a:bodyPr wrap="square" rtlCol="0">
              <a:spAutoFit/>
            </a:bodyPr>
            <a:lstStyle/>
            <a:p>
              <a:pPr algn="ctr"/>
              <a:r>
                <a:rPr lang="en-MY" dirty="0" smtClean="0">
                  <a:latin typeface="Times New Roman" panose="02020603050405020304" pitchFamily="18" charset="0"/>
                  <a:cs typeface="Times New Roman" panose="02020603050405020304" pitchFamily="18" charset="0"/>
                </a:rPr>
                <a:t>-4.208 eV</a:t>
              </a:r>
              <a:endParaRPr lang="en-MY" dirty="0">
                <a:latin typeface="Times New Roman" panose="02020603050405020304" pitchFamily="18" charset="0"/>
                <a:cs typeface="Times New Roman" panose="02020603050405020304" pitchFamily="18" charset="0"/>
              </a:endParaRPr>
            </a:p>
          </p:txBody>
        </p:sp>
        <p:sp>
          <p:nvSpPr>
            <p:cNvPr id="32" name="TextBox 31"/>
            <p:cNvSpPr txBox="1"/>
            <p:nvPr/>
          </p:nvSpPr>
          <p:spPr>
            <a:xfrm>
              <a:off x="533400" y="5827727"/>
              <a:ext cx="1222777" cy="369332"/>
            </a:xfrm>
            <a:prstGeom prst="rect">
              <a:avLst/>
            </a:prstGeom>
            <a:noFill/>
          </p:spPr>
          <p:txBody>
            <a:bodyPr wrap="square" rtlCol="0">
              <a:spAutoFit/>
            </a:bodyPr>
            <a:lstStyle/>
            <a:p>
              <a:pPr algn="ctr"/>
              <a:r>
                <a:rPr lang="en-MY" dirty="0" smtClean="0">
                  <a:latin typeface="Times New Roman" panose="02020603050405020304" pitchFamily="18" charset="0"/>
                  <a:cs typeface="Times New Roman" panose="02020603050405020304" pitchFamily="18" charset="0"/>
                </a:rPr>
                <a:t>-6.438 eV</a:t>
              </a:r>
              <a:endParaRPr lang="en-MY" dirty="0">
                <a:latin typeface="Times New Roman" panose="02020603050405020304" pitchFamily="18" charset="0"/>
                <a:cs typeface="Times New Roman" panose="02020603050405020304" pitchFamily="18" charset="0"/>
              </a:endParaRPr>
            </a:p>
          </p:txBody>
        </p:sp>
      </p:grpSp>
      <p:grpSp>
        <p:nvGrpSpPr>
          <p:cNvPr id="33" name="Group 32"/>
          <p:cNvGrpSpPr/>
          <p:nvPr/>
        </p:nvGrpSpPr>
        <p:grpSpPr>
          <a:xfrm>
            <a:off x="6778223" y="4085808"/>
            <a:ext cx="1239922" cy="2106428"/>
            <a:chOff x="533400" y="3985736"/>
            <a:chExt cx="1239922" cy="2106428"/>
          </a:xfrm>
        </p:grpSpPr>
        <p:sp>
          <p:nvSpPr>
            <p:cNvPr id="34" name="Rectangle 33"/>
            <p:cNvSpPr/>
            <p:nvPr/>
          </p:nvSpPr>
          <p:spPr>
            <a:xfrm>
              <a:off x="831645" y="4495800"/>
              <a:ext cx="616754" cy="1046891"/>
            </a:xfrm>
            <a:prstGeom prst="rect">
              <a:avLst/>
            </a:prstGeom>
          </p:spPr>
          <p:style>
            <a:lnRef idx="1">
              <a:schemeClr val="accent2"/>
            </a:lnRef>
            <a:fillRef idx="2">
              <a:schemeClr val="accent2"/>
            </a:fillRef>
            <a:effectRef idx="1">
              <a:schemeClr val="accent2"/>
            </a:effectRef>
            <a:fontRef idx="minor">
              <a:schemeClr val="dk1"/>
            </a:fontRef>
          </p:style>
          <p:txBody>
            <a:bodyPr vert="vert270" rtlCol="0" anchor="ctr"/>
            <a:lstStyle/>
            <a:p>
              <a:pPr algn="ctr"/>
              <a:r>
                <a:rPr lang="en-MY" sz="2100" dirty="0" smtClean="0">
                  <a:solidFill>
                    <a:schemeClr val="tx1"/>
                  </a:solidFill>
                  <a:latin typeface="Times New Roman" panose="02020603050405020304" pitchFamily="18" charset="0"/>
                  <a:cs typeface="Times New Roman" panose="02020603050405020304" pitchFamily="18" charset="0"/>
                </a:rPr>
                <a:t>(</a:t>
              </a:r>
              <a:r>
                <a:rPr lang="en-MY" sz="2100" dirty="0" err="1" smtClean="0">
                  <a:solidFill>
                    <a:schemeClr val="tx1"/>
                  </a:solidFill>
                  <a:latin typeface="Times New Roman" panose="02020603050405020304" pitchFamily="18" charset="0"/>
                  <a:cs typeface="Times New Roman" panose="02020603050405020304" pitchFamily="18" charset="0"/>
                </a:rPr>
                <a:t>CdSe</a:t>
              </a:r>
              <a:r>
                <a:rPr lang="en-MY" sz="2100" dirty="0" smtClean="0">
                  <a:solidFill>
                    <a:schemeClr val="tx1"/>
                  </a:solidFill>
                  <a:latin typeface="Times New Roman" panose="02020603050405020304" pitchFamily="18" charset="0"/>
                  <a:cs typeface="Times New Roman" panose="02020603050405020304" pitchFamily="18" charset="0"/>
                </a:rPr>
                <a:t>)</a:t>
              </a:r>
              <a:r>
                <a:rPr lang="en-MY" sz="2100" baseline="-25000" dirty="0">
                  <a:solidFill>
                    <a:schemeClr val="tx1"/>
                  </a:solidFill>
                  <a:latin typeface="Times New Roman" panose="02020603050405020304" pitchFamily="18" charset="0"/>
                  <a:cs typeface="Times New Roman" panose="02020603050405020304" pitchFamily="18" charset="0"/>
                </a:rPr>
                <a:t>2</a:t>
              </a:r>
              <a:r>
                <a:rPr lang="en-MY" sz="2100" baseline="-25000" dirty="0" smtClean="0">
                  <a:solidFill>
                    <a:schemeClr val="tx1"/>
                  </a:solidFill>
                  <a:latin typeface="Times New Roman" panose="02020603050405020304" pitchFamily="18" charset="0"/>
                  <a:cs typeface="Times New Roman" panose="02020603050405020304" pitchFamily="18" charset="0"/>
                </a:rPr>
                <a:t>6</a:t>
              </a:r>
              <a:endParaRPr lang="en-MY" sz="2100" baseline="-25000" dirty="0">
                <a:solidFill>
                  <a:schemeClr val="tx1"/>
                </a:solidFill>
                <a:latin typeface="Times New Roman" panose="02020603050405020304" pitchFamily="18" charset="0"/>
                <a:cs typeface="Times New Roman" panose="02020603050405020304" pitchFamily="18" charset="0"/>
              </a:endParaRPr>
            </a:p>
          </p:txBody>
        </p:sp>
        <p:sp>
          <p:nvSpPr>
            <p:cNvPr id="35" name="Rectangle 34"/>
            <p:cNvSpPr/>
            <p:nvPr/>
          </p:nvSpPr>
          <p:spPr>
            <a:xfrm>
              <a:off x="831645" y="4267200"/>
              <a:ext cx="616754" cy="2286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MY"/>
            </a:p>
          </p:txBody>
        </p:sp>
        <p:sp>
          <p:nvSpPr>
            <p:cNvPr id="36" name="Rectangle 35"/>
            <p:cNvSpPr/>
            <p:nvPr/>
          </p:nvSpPr>
          <p:spPr>
            <a:xfrm>
              <a:off x="836411" y="5542691"/>
              <a:ext cx="616754" cy="2286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MY"/>
            </a:p>
          </p:txBody>
        </p:sp>
        <p:sp>
          <p:nvSpPr>
            <p:cNvPr id="37" name="TextBox 36"/>
            <p:cNvSpPr txBox="1"/>
            <p:nvPr/>
          </p:nvSpPr>
          <p:spPr>
            <a:xfrm>
              <a:off x="533400" y="3985736"/>
              <a:ext cx="1222777" cy="369332"/>
            </a:xfrm>
            <a:prstGeom prst="rect">
              <a:avLst/>
            </a:prstGeom>
            <a:noFill/>
          </p:spPr>
          <p:txBody>
            <a:bodyPr wrap="square" rtlCol="0">
              <a:spAutoFit/>
            </a:bodyPr>
            <a:lstStyle/>
            <a:p>
              <a:pPr algn="ctr"/>
              <a:r>
                <a:rPr lang="en-MY" dirty="0" smtClean="0">
                  <a:latin typeface="Times New Roman" panose="02020603050405020304" pitchFamily="18" charset="0"/>
                  <a:cs typeface="Times New Roman" panose="02020603050405020304" pitchFamily="18" charset="0"/>
                </a:rPr>
                <a:t>-4.993 eV</a:t>
              </a:r>
              <a:endParaRPr lang="en-MY" dirty="0">
                <a:latin typeface="Times New Roman" panose="02020603050405020304" pitchFamily="18" charset="0"/>
                <a:cs typeface="Times New Roman" panose="02020603050405020304" pitchFamily="18" charset="0"/>
              </a:endParaRPr>
            </a:p>
          </p:txBody>
        </p:sp>
        <p:sp>
          <p:nvSpPr>
            <p:cNvPr id="38" name="TextBox 37"/>
            <p:cNvSpPr txBox="1"/>
            <p:nvPr/>
          </p:nvSpPr>
          <p:spPr>
            <a:xfrm>
              <a:off x="550545" y="5722832"/>
              <a:ext cx="1222777" cy="369332"/>
            </a:xfrm>
            <a:prstGeom prst="rect">
              <a:avLst/>
            </a:prstGeom>
            <a:noFill/>
          </p:spPr>
          <p:txBody>
            <a:bodyPr wrap="square" rtlCol="0">
              <a:spAutoFit/>
            </a:bodyPr>
            <a:lstStyle/>
            <a:p>
              <a:pPr algn="ctr"/>
              <a:r>
                <a:rPr lang="en-MY" dirty="0" smtClean="0">
                  <a:latin typeface="Times New Roman" panose="02020603050405020304" pitchFamily="18" charset="0"/>
                  <a:cs typeface="Times New Roman" panose="02020603050405020304" pitchFamily="18" charset="0"/>
                </a:rPr>
                <a:t>-6.950 eV</a:t>
              </a:r>
              <a:endParaRPr lang="en-MY" dirty="0">
                <a:latin typeface="Times New Roman" panose="02020603050405020304" pitchFamily="18" charset="0"/>
                <a:cs typeface="Times New Roman" panose="02020603050405020304" pitchFamily="18" charset="0"/>
              </a:endParaRPr>
            </a:p>
          </p:txBody>
        </p:sp>
      </p:grpSp>
      <p:sp>
        <p:nvSpPr>
          <p:cNvPr id="39" name="Curved Down Arrow 38"/>
          <p:cNvSpPr/>
          <p:nvPr/>
        </p:nvSpPr>
        <p:spPr>
          <a:xfrm rot="853427">
            <a:off x="3360719" y="3122170"/>
            <a:ext cx="946835" cy="423570"/>
          </a:xfrm>
          <a:prstGeom prst="curved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MY">
              <a:solidFill>
                <a:schemeClr val="tx1"/>
              </a:solidFill>
            </a:endParaRPr>
          </a:p>
        </p:txBody>
      </p:sp>
      <p:sp>
        <p:nvSpPr>
          <p:cNvPr id="40" name="Curved Down Arrow 39"/>
          <p:cNvSpPr/>
          <p:nvPr/>
        </p:nvSpPr>
        <p:spPr>
          <a:xfrm rot="544800">
            <a:off x="4924308" y="3205903"/>
            <a:ext cx="946835" cy="423570"/>
          </a:xfrm>
          <a:prstGeom prst="curved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MY">
              <a:solidFill>
                <a:schemeClr val="tx1"/>
              </a:solidFill>
            </a:endParaRPr>
          </a:p>
        </p:txBody>
      </p:sp>
      <p:sp>
        <p:nvSpPr>
          <p:cNvPr id="41" name="Curved Down Arrow 40"/>
          <p:cNvSpPr/>
          <p:nvPr/>
        </p:nvSpPr>
        <p:spPr>
          <a:xfrm rot="1446197">
            <a:off x="6443284" y="3550886"/>
            <a:ext cx="946835" cy="423570"/>
          </a:xfrm>
          <a:prstGeom prst="curved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MY">
              <a:solidFill>
                <a:schemeClr val="tx1"/>
              </a:solidFill>
            </a:endParaRPr>
          </a:p>
        </p:txBody>
      </p:sp>
      <p:sp>
        <p:nvSpPr>
          <p:cNvPr id="42" name="Curved Down Arrow 41"/>
          <p:cNvSpPr/>
          <p:nvPr/>
        </p:nvSpPr>
        <p:spPr>
          <a:xfrm rot="19021127">
            <a:off x="7325164" y="3498155"/>
            <a:ext cx="780181" cy="379320"/>
          </a:xfrm>
          <a:prstGeom prst="curved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MY">
              <a:solidFill>
                <a:schemeClr val="tx1"/>
              </a:solidFill>
            </a:endParaRPr>
          </a:p>
        </p:txBody>
      </p:sp>
      <p:sp>
        <p:nvSpPr>
          <p:cNvPr id="43" name="&quot;No&quot; Symbol 42"/>
          <p:cNvSpPr/>
          <p:nvPr/>
        </p:nvSpPr>
        <p:spPr>
          <a:xfrm>
            <a:off x="8143920" y="3437808"/>
            <a:ext cx="360000" cy="360000"/>
          </a:xfrm>
          <a:prstGeom prst="noSmoking">
            <a:avLst>
              <a:gd name="adj" fmla="val 13280"/>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MY">
              <a:solidFill>
                <a:schemeClr val="tx1"/>
              </a:solidFill>
            </a:endParaRPr>
          </a:p>
        </p:txBody>
      </p:sp>
      <p:sp>
        <p:nvSpPr>
          <p:cNvPr id="44" name="TextBox 43"/>
          <p:cNvSpPr txBox="1"/>
          <p:nvPr/>
        </p:nvSpPr>
        <p:spPr>
          <a:xfrm rot="16200000">
            <a:off x="2216931" y="4673619"/>
            <a:ext cx="1079444" cy="369334"/>
          </a:xfrm>
          <a:prstGeom prst="rect">
            <a:avLst/>
          </a:prstGeom>
          <a:noFill/>
        </p:spPr>
        <p:txBody>
          <a:bodyPr wrap="square" rtlCol="0">
            <a:spAutoFit/>
          </a:bodyPr>
          <a:lstStyle/>
          <a:p>
            <a:r>
              <a:rPr lang="en-MY" dirty="0" smtClean="0"/>
              <a:t>500 nm</a:t>
            </a:r>
            <a:endParaRPr lang="en-MY" dirty="0"/>
          </a:p>
        </p:txBody>
      </p:sp>
      <p:sp>
        <p:nvSpPr>
          <p:cNvPr id="45" name="TextBox 44"/>
          <p:cNvSpPr txBox="1"/>
          <p:nvPr/>
        </p:nvSpPr>
        <p:spPr>
          <a:xfrm rot="16200000">
            <a:off x="3576865" y="4597419"/>
            <a:ext cx="1079444" cy="369334"/>
          </a:xfrm>
          <a:prstGeom prst="rect">
            <a:avLst/>
          </a:prstGeom>
          <a:noFill/>
        </p:spPr>
        <p:txBody>
          <a:bodyPr wrap="square" rtlCol="0">
            <a:spAutoFit/>
          </a:bodyPr>
          <a:lstStyle/>
          <a:p>
            <a:r>
              <a:rPr lang="en-MY" dirty="0" smtClean="0"/>
              <a:t>530 nm</a:t>
            </a:r>
            <a:endParaRPr lang="en-MY" dirty="0"/>
          </a:p>
        </p:txBody>
      </p:sp>
      <p:sp>
        <p:nvSpPr>
          <p:cNvPr id="46" name="TextBox 45"/>
          <p:cNvSpPr txBox="1"/>
          <p:nvPr/>
        </p:nvSpPr>
        <p:spPr>
          <a:xfrm rot="16200000">
            <a:off x="4960130" y="4673619"/>
            <a:ext cx="1079444" cy="369334"/>
          </a:xfrm>
          <a:prstGeom prst="rect">
            <a:avLst/>
          </a:prstGeom>
          <a:noFill/>
        </p:spPr>
        <p:txBody>
          <a:bodyPr wrap="square" rtlCol="0">
            <a:spAutoFit/>
          </a:bodyPr>
          <a:lstStyle/>
          <a:p>
            <a:r>
              <a:rPr lang="en-MY" dirty="0" smtClean="0"/>
              <a:t>556 nm</a:t>
            </a:r>
            <a:endParaRPr lang="en-MY" dirty="0"/>
          </a:p>
        </p:txBody>
      </p:sp>
      <p:sp>
        <p:nvSpPr>
          <p:cNvPr id="47" name="TextBox 46"/>
          <p:cNvSpPr txBox="1"/>
          <p:nvPr/>
        </p:nvSpPr>
        <p:spPr>
          <a:xfrm rot="16200000">
            <a:off x="6362211" y="4841259"/>
            <a:ext cx="1079444" cy="369334"/>
          </a:xfrm>
          <a:prstGeom prst="rect">
            <a:avLst/>
          </a:prstGeom>
          <a:noFill/>
        </p:spPr>
        <p:txBody>
          <a:bodyPr wrap="square" rtlCol="0">
            <a:spAutoFit/>
          </a:bodyPr>
          <a:lstStyle/>
          <a:p>
            <a:r>
              <a:rPr lang="en-MY" dirty="0" smtClean="0"/>
              <a:t>634 nm</a:t>
            </a:r>
            <a:endParaRPr lang="en-MY" dirty="0"/>
          </a:p>
        </p:txBody>
      </p:sp>
      <p:grpSp>
        <p:nvGrpSpPr>
          <p:cNvPr id="48" name="Group 47"/>
          <p:cNvGrpSpPr/>
          <p:nvPr/>
        </p:nvGrpSpPr>
        <p:grpSpPr>
          <a:xfrm>
            <a:off x="117594" y="1358251"/>
            <a:ext cx="2661847" cy="2157371"/>
            <a:chOff x="6129815" y="1297308"/>
            <a:chExt cx="3378763" cy="2679055"/>
          </a:xfrm>
        </p:grpSpPr>
        <p:sp>
          <p:nvSpPr>
            <p:cNvPr id="49" name="TextBox 48"/>
            <p:cNvSpPr txBox="1"/>
            <p:nvPr/>
          </p:nvSpPr>
          <p:spPr>
            <a:xfrm>
              <a:off x="6344781" y="1297308"/>
              <a:ext cx="3163797" cy="458642"/>
            </a:xfrm>
            <a:prstGeom prst="rect">
              <a:avLst/>
            </a:prstGeom>
            <a:noFill/>
          </p:spPr>
          <p:txBody>
            <a:bodyPr wrap="square" rtlCol="0">
              <a:spAutoFit/>
            </a:bodyPr>
            <a:lstStyle/>
            <a:p>
              <a:r>
                <a:rPr lang="en-MY" dirty="0" smtClean="0"/>
                <a:t>Narrow size distribution</a:t>
              </a:r>
              <a:endParaRPr lang="en-MY" dirty="0"/>
            </a:p>
          </p:txBody>
        </p:sp>
        <p:sp>
          <p:nvSpPr>
            <p:cNvPr id="51" name="TextBox 50"/>
            <p:cNvSpPr txBox="1"/>
            <p:nvPr/>
          </p:nvSpPr>
          <p:spPr>
            <a:xfrm>
              <a:off x="7092280" y="3280628"/>
              <a:ext cx="1584178" cy="292388"/>
            </a:xfrm>
            <a:prstGeom prst="rect">
              <a:avLst/>
            </a:prstGeom>
            <a:noFill/>
          </p:spPr>
          <p:txBody>
            <a:bodyPr wrap="square" rtlCol="0">
              <a:spAutoFit/>
            </a:bodyPr>
            <a:lstStyle/>
            <a:p>
              <a:r>
                <a:rPr lang="en-MY" sz="1300" dirty="0" err="1" smtClean="0">
                  <a:latin typeface="Times New Roman" panose="02020603050405020304" pitchFamily="18" charset="0"/>
                  <a:cs typeface="Times New Roman" panose="02020603050405020304" pitchFamily="18" charset="0"/>
                </a:rPr>
                <a:t>CdSe</a:t>
              </a:r>
              <a:r>
                <a:rPr lang="en-MY" sz="1300" dirty="0" smtClean="0">
                  <a:latin typeface="Times New Roman" panose="02020603050405020304" pitchFamily="18" charset="0"/>
                  <a:cs typeface="Times New Roman" panose="02020603050405020304" pitchFamily="18" charset="0"/>
                </a:rPr>
                <a:t> - TNRs</a:t>
              </a:r>
              <a:endParaRPr lang="en-MY" sz="1300" dirty="0">
                <a:latin typeface="Times New Roman" panose="02020603050405020304" pitchFamily="18" charset="0"/>
                <a:cs typeface="Times New Roman" panose="02020603050405020304" pitchFamily="18" charset="0"/>
              </a:endParaRPr>
            </a:p>
          </p:txBody>
        </p:sp>
        <p:pic>
          <p:nvPicPr>
            <p:cNvPr id="52" name="Picture 5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29815" y="1672363"/>
              <a:ext cx="3015897" cy="2304000"/>
            </a:xfrm>
            <a:prstGeom prst="rect">
              <a:avLst/>
            </a:prstGeom>
          </p:spPr>
        </p:pic>
      </p:grpSp>
      <p:cxnSp>
        <p:nvCxnSpPr>
          <p:cNvPr id="53" name="Straight Arrow Connector 52"/>
          <p:cNvCxnSpPr/>
          <p:nvPr/>
        </p:nvCxnSpPr>
        <p:spPr>
          <a:xfrm>
            <a:off x="1373652" y="1840885"/>
            <a:ext cx="0" cy="9720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1379009" y="1711752"/>
            <a:ext cx="1224136" cy="369332"/>
          </a:xfrm>
          <a:prstGeom prst="rect">
            <a:avLst/>
          </a:prstGeom>
          <a:noFill/>
        </p:spPr>
        <p:txBody>
          <a:bodyPr wrap="square" rtlCol="0">
            <a:spAutoFit/>
          </a:bodyPr>
          <a:lstStyle/>
          <a:p>
            <a:r>
              <a:rPr lang="en-MY" b="1" dirty="0" smtClean="0"/>
              <a:t>~100%</a:t>
            </a:r>
            <a:endParaRPr lang="en-MY" b="1" dirty="0"/>
          </a:p>
        </p:txBody>
      </p:sp>
      <p:grpSp>
        <p:nvGrpSpPr>
          <p:cNvPr id="3" name="Group 2"/>
          <p:cNvGrpSpPr/>
          <p:nvPr/>
        </p:nvGrpSpPr>
        <p:grpSpPr>
          <a:xfrm>
            <a:off x="-2745" y="3679269"/>
            <a:ext cx="2556000" cy="1814613"/>
            <a:chOff x="-12418" y="3819980"/>
            <a:chExt cx="2556000" cy="1814613"/>
          </a:xfrm>
        </p:grpSpPr>
        <p:pic>
          <p:nvPicPr>
            <p:cNvPr id="57" name="Picture 5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418" y="3819980"/>
              <a:ext cx="2556000" cy="1814613"/>
            </a:xfrm>
            <a:prstGeom prst="rect">
              <a:avLst/>
            </a:prstGeom>
          </p:spPr>
        </p:pic>
        <p:sp>
          <p:nvSpPr>
            <p:cNvPr id="58" name="TextBox 57"/>
            <p:cNvSpPr txBox="1"/>
            <p:nvPr/>
          </p:nvSpPr>
          <p:spPr>
            <a:xfrm>
              <a:off x="938342" y="3909153"/>
              <a:ext cx="699529" cy="369332"/>
            </a:xfrm>
            <a:prstGeom prst="rect">
              <a:avLst/>
            </a:prstGeom>
            <a:noFill/>
          </p:spPr>
          <p:txBody>
            <a:bodyPr wrap="square" rtlCol="0">
              <a:spAutoFit/>
            </a:bodyPr>
            <a:lstStyle/>
            <a:p>
              <a:r>
                <a:rPr lang="en-MY" b="1" dirty="0" smtClean="0"/>
                <a:t>~19%</a:t>
              </a:r>
              <a:endParaRPr lang="en-MY" b="1" dirty="0"/>
            </a:p>
          </p:txBody>
        </p:sp>
        <p:cxnSp>
          <p:nvCxnSpPr>
            <p:cNvPr id="59" name="Straight Arrow Connector 58"/>
            <p:cNvCxnSpPr/>
            <p:nvPr/>
          </p:nvCxnSpPr>
          <p:spPr>
            <a:xfrm>
              <a:off x="905180" y="4071915"/>
              <a:ext cx="0" cy="2520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60" name="TextBox 59"/>
          <p:cNvSpPr txBox="1"/>
          <p:nvPr/>
        </p:nvSpPr>
        <p:spPr>
          <a:xfrm>
            <a:off x="273824" y="5443142"/>
            <a:ext cx="2492493" cy="369332"/>
          </a:xfrm>
          <a:prstGeom prst="rect">
            <a:avLst/>
          </a:prstGeom>
          <a:noFill/>
        </p:spPr>
        <p:txBody>
          <a:bodyPr wrap="square" rtlCol="0">
            <a:spAutoFit/>
          </a:bodyPr>
          <a:lstStyle/>
          <a:p>
            <a:r>
              <a:rPr lang="en-MY" dirty="0" smtClean="0"/>
              <a:t>Wide size distribution</a:t>
            </a:r>
            <a:endParaRPr lang="en-MY" dirty="0"/>
          </a:p>
        </p:txBody>
      </p:sp>
      <p:grpSp>
        <p:nvGrpSpPr>
          <p:cNvPr id="61" name="Group 60"/>
          <p:cNvGrpSpPr/>
          <p:nvPr/>
        </p:nvGrpSpPr>
        <p:grpSpPr>
          <a:xfrm>
            <a:off x="8045048" y="3731679"/>
            <a:ext cx="1222777" cy="2707221"/>
            <a:chOff x="533400" y="3985736"/>
            <a:chExt cx="1222777" cy="2707221"/>
          </a:xfrm>
        </p:grpSpPr>
        <p:sp>
          <p:nvSpPr>
            <p:cNvPr id="62" name="Rectangle 61"/>
            <p:cNvSpPr/>
            <p:nvPr/>
          </p:nvSpPr>
          <p:spPr>
            <a:xfrm>
              <a:off x="831645" y="4495800"/>
              <a:ext cx="616754" cy="1675425"/>
            </a:xfrm>
            <a:prstGeom prst="rect">
              <a:avLst/>
            </a:prstGeom>
          </p:spPr>
          <p:style>
            <a:lnRef idx="1">
              <a:schemeClr val="accent5"/>
            </a:lnRef>
            <a:fillRef idx="2">
              <a:schemeClr val="accent5"/>
            </a:fillRef>
            <a:effectRef idx="1">
              <a:schemeClr val="accent5"/>
            </a:effectRef>
            <a:fontRef idx="minor">
              <a:schemeClr val="dk1"/>
            </a:fontRef>
          </p:style>
          <p:txBody>
            <a:bodyPr vert="vert270" rtlCol="0" anchor="ctr"/>
            <a:lstStyle/>
            <a:p>
              <a:pPr algn="ctr"/>
              <a:r>
                <a:rPr lang="en-MY" sz="2300" dirty="0" smtClean="0">
                  <a:solidFill>
                    <a:schemeClr val="tx1"/>
                  </a:solidFill>
                  <a:latin typeface="Times New Roman" panose="02020603050405020304" pitchFamily="18" charset="0"/>
                  <a:cs typeface="Times New Roman" panose="02020603050405020304" pitchFamily="18" charset="0"/>
                </a:rPr>
                <a:t>TiO</a:t>
              </a:r>
              <a:r>
                <a:rPr lang="en-MY" sz="2300" baseline="-25000" dirty="0" smtClean="0">
                  <a:solidFill>
                    <a:schemeClr val="tx1"/>
                  </a:solidFill>
                  <a:latin typeface="Times New Roman" panose="02020603050405020304" pitchFamily="18" charset="0"/>
                  <a:cs typeface="Times New Roman" panose="02020603050405020304" pitchFamily="18" charset="0"/>
                </a:rPr>
                <a:t>2</a:t>
              </a:r>
              <a:endParaRPr lang="en-MY" sz="2300" baseline="-25000" dirty="0">
                <a:solidFill>
                  <a:schemeClr val="tx1"/>
                </a:solidFill>
                <a:latin typeface="Times New Roman" panose="02020603050405020304" pitchFamily="18" charset="0"/>
                <a:cs typeface="Times New Roman" panose="02020603050405020304" pitchFamily="18" charset="0"/>
              </a:endParaRPr>
            </a:p>
          </p:txBody>
        </p:sp>
        <p:sp>
          <p:nvSpPr>
            <p:cNvPr id="63" name="Rectangle 62"/>
            <p:cNvSpPr/>
            <p:nvPr/>
          </p:nvSpPr>
          <p:spPr>
            <a:xfrm>
              <a:off x="831645" y="4267200"/>
              <a:ext cx="616754" cy="2286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MY"/>
            </a:p>
          </p:txBody>
        </p:sp>
        <p:sp>
          <p:nvSpPr>
            <p:cNvPr id="64" name="Rectangle 63"/>
            <p:cNvSpPr/>
            <p:nvPr/>
          </p:nvSpPr>
          <p:spPr>
            <a:xfrm>
              <a:off x="836411" y="6171225"/>
              <a:ext cx="616754" cy="2286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MY"/>
            </a:p>
          </p:txBody>
        </p:sp>
        <p:sp>
          <p:nvSpPr>
            <p:cNvPr id="65" name="TextBox 64"/>
            <p:cNvSpPr txBox="1"/>
            <p:nvPr/>
          </p:nvSpPr>
          <p:spPr>
            <a:xfrm>
              <a:off x="533400" y="3985736"/>
              <a:ext cx="1222777" cy="369332"/>
            </a:xfrm>
            <a:prstGeom prst="rect">
              <a:avLst/>
            </a:prstGeom>
            <a:noFill/>
          </p:spPr>
          <p:txBody>
            <a:bodyPr wrap="square" rtlCol="0">
              <a:spAutoFit/>
            </a:bodyPr>
            <a:lstStyle/>
            <a:p>
              <a:pPr algn="ctr"/>
              <a:r>
                <a:rPr lang="en-MY" dirty="0" smtClean="0">
                  <a:latin typeface="Times New Roman" panose="02020603050405020304" pitchFamily="18" charset="0"/>
                  <a:cs typeface="Times New Roman" panose="02020603050405020304" pitchFamily="18" charset="0"/>
                </a:rPr>
                <a:t>-4.200 eV</a:t>
              </a:r>
              <a:endParaRPr lang="en-MY" dirty="0">
                <a:latin typeface="Times New Roman" panose="02020603050405020304" pitchFamily="18" charset="0"/>
                <a:cs typeface="Times New Roman" panose="02020603050405020304" pitchFamily="18" charset="0"/>
              </a:endParaRPr>
            </a:p>
          </p:txBody>
        </p:sp>
        <p:sp>
          <p:nvSpPr>
            <p:cNvPr id="66" name="TextBox 65"/>
            <p:cNvSpPr txBox="1"/>
            <p:nvPr/>
          </p:nvSpPr>
          <p:spPr>
            <a:xfrm>
              <a:off x="533400" y="6323625"/>
              <a:ext cx="1222777" cy="369332"/>
            </a:xfrm>
            <a:prstGeom prst="rect">
              <a:avLst/>
            </a:prstGeom>
            <a:noFill/>
          </p:spPr>
          <p:txBody>
            <a:bodyPr wrap="square" rtlCol="0">
              <a:spAutoFit/>
            </a:bodyPr>
            <a:lstStyle/>
            <a:p>
              <a:pPr algn="ctr"/>
              <a:r>
                <a:rPr lang="en-MY" dirty="0" smtClean="0">
                  <a:latin typeface="Times New Roman" panose="02020603050405020304" pitchFamily="18" charset="0"/>
                  <a:cs typeface="Times New Roman" panose="02020603050405020304" pitchFamily="18" charset="0"/>
                </a:rPr>
                <a:t>-7.200 eV</a:t>
              </a:r>
              <a:endParaRPr lang="en-MY"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732498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p:tgtEl>
                                          <p:spTgt spid="53"/>
                                        </p:tgtEl>
                                        <p:attrNameLst>
                                          <p:attrName>ppt_y</p:attrName>
                                        </p:attrNameLst>
                                      </p:cBhvr>
                                      <p:tavLst>
                                        <p:tav tm="0">
                                          <p:val>
                                            <p:strVal val="#ppt_y-#ppt_h*1.125000"/>
                                          </p:val>
                                        </p:tav>
                                        <p:tav tm="100000">
                                          <p:val>
                                            <p:strVal val="#ppt_y"/>
                                          </p:val>
                                        </p:tav>
                                      </p:tavLst>
                                    </p:anim>
                                    <p:animEffect transition="in" filter="wipe(down)">
                                      <p:cBhvr>
                                        <p:cTn id="8" dur="500"/>
                                        <p:tgtEl>
                                          <p:spTgt spid="53"/>
                                        </p:tgtEl>
                                      </p:cBhvr>
                                    </p:animEffect>
                                  </p:childTnLst>
                                </p:cTn>
                              </p:par>
                              <p:par>
                                <p:cTn id="9" presetID="53" presetClass="entr" presetSubtype="16" fill="hold" grpId="0" nodeType="withEffect">
                                  <p:stCondLst>
                                    <p:cond delay="0"/>
                                  </p:stCondLst>
                                  <p:childTnLst>
                                    <p:set>
                                      <p:cBhvr>
                                        <p:cTn id="10" dur="1" fill="hold">
                                          <p:stCondLst>
                                            <p:cond delay="0"/>
                                          </p:stCondLst>
                                        </p:cTn>
                                        <p:tgtEl>
                                          <p:spTgt spid="54"/>
                                        </p:tgtEl>
                                        <p:attrNameLst>
                                          <p:attrName>style.visibility</p:attrName>
                                        </p:attrNameLst>
                                      </p:cBhvr>
                                      <p:to>
                                        <p:strVal val="visible"/>
                                      </p:to>
                                    </p:set>
                                    <p:anim calcmode="lin" valueType="num">
                                      <p:cBhvr>
                                        <p:cTn id="11" dur="500" fill="hold"/>
                                        <p:tgtEl>
                                          <p:spTgt spid="54"/>
                                        </p:tgtEl>
                                        <p:attrNameLst>
                                          <p:attrName>ppt_w</p:attrName>
                                        </p:attrNameLst>
                                      </p:cBhvr>
                                      <p:tavLst>
                                        <p:tav tm="0">
                                          <p:val>
                                            <p:fltVal val="0"/>
                                          </p:val>
                                        </p:tav>
                                        <p:tav tm="100000">
                                          <p:val>
                                            <p:strVal val="#ppt_w"/>
                                          </p:val>
                                        </p:tav>
                                      </p:tavLst>
                                    </p:anim>
                                    <p:anim calcmode="lin" valueType="num">
                                      <p:cBhvr>
                                        <p:cTn id="12" dur="500" fill="hold"/>
                                        <p:tgtEl>
                                          <p:spTgt spid="54"/>
                                        </p:tgtEl>
                                        <p:attrNameLst>
                                          <p:attrName>ppt_h</p:attrName>
                                        </p:attrNameLst>
                                      </p:cBhvr>
                                      <p:tavLst>
                                        <p:tav tm="0">
                                          <p:val>
                                            <p:fltVal val="0"/>
                                          </p:val>
                                        </p:tav>
                                        <p:tav tm="100000">
                                          <p:val>
                                            <p:strVal val="#ppt_h"/>
                                          </p:val>
                                        </p:tav>
                                      </p:tavLst>
                                    </p:anim>
                                    <p:animEffect transition="in" filter="fade">
                                      <p:cBhvr>
                                        <p:cTn id="13"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MY" dirty="0" smtClean="0"/>
              <a:t>Conclusion</a:t>
            </a:r>
            <a:endParaRPr lang="en-MY" dirty="0"/>
          </a:p>
        </p:txBody>
      </p:sp>
      <p:graphicFrame>
        <p:nvGraphicFramePr>
          <p:cNvPr id="5" name="Diagram 4"/>
          <p:cNvGraphicFramePr/>
          <p:nvPr>
            <p:extLst>
              <p:ext uri="{D42A27DB-BD31-4B8C-83A1-F6EECF244321}">
                <p14:modId xmlns:p14="http://schemas.microsoft.com/office/powerpoint/2010/main" val="2703005511"/>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215243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309360"/>
            <a:ext cx="9144000" cy="536763"/>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sp>
        <p:nvSpPr>
          <p:cNvPr id="2" name="Title 1"/>
          <p:cNvSpPr>
            <a:spLocks noGrp="1"/>
          </p:cNvSpPr>
          <p:nvPr>
            <p:ph type="title"/>
          </p:nvPr>
        </p:nvSpPr>
        <p:spPr>
          <a:xfrm>
            <a:off x="0" y="274638"/>
            <a:ext cx="9144000" cy="1143000"/>
          </a:xfrm>
        </p:spPr>
        <p:txBody>
          <a:bodyPr>
            <a:normAutofit/>
          </a:bodyPr>
          <a:lstStyle/>
          <a:p>
            <a:r>
              <a:rPr lang="en-MY" dirty="0"/>
              <a:t>Electron injection </a:t>
            </a:r>
            <a:r>
              <a:rPr lang="en-MY" dirty="0" smtClean="0"/>
              <a:t>efficiency</a:t>
            </a:r>
            <a:endParaRPr lang="en-MY" dirty="0"/>
          </a:p>
        </p:txBody>
      </p:sp>
      <p:pic>
        <p:nvPicPr>
          <p:cNvPr id="7" name="Picture 2" descr="C:\Users\FSTIUMP7\AppData\Local\Microsoft\Windows\Temporary Internet Files\Content.IE5\YY107UD9\MC900432589[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2000" y="1757352"/>
            <a:ext cx="1440000" cy="14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20"/>
          <p:cNvGrpSpPr>
            <a:grpSpLocks/>
          </p:cNvGrpSpPr>
          <p:nvPr/>
        </p:nvGrpSpPr>
        <p:grpSpPr bwMode="auto">
          <a:xfrm rot="20056238" flipH="1">
            <a:off x="5207501" y="2104651"/>
            <a:ext cx="609600" cy="609600"/>
            <a:chOff x="6172200" y="1066800"/>
            <a:chExt cx="609600" cy="609601"/>
          </a:xfrm>
        </p:grpSpPr>
        <p:cxnSp>
          <p:nvCxnSpPr>
            <p:cNvPr id="9" name="Curved Connector 8"/>
            <p:cNvCxnSpPr/>
            <p:nvPr/>
          </p:nvCxnSpPr>
          <p:spPr>
            <a:xfrm rot="10800000" flipV="1">
              <a:off x="6172200" y="1066800"/>
              <a:ext cx="457200" cy="304801"/>
            </a:xfrm>
            <a:prstGeom prst="curvedConnector3">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Curved Connector 9"/>
            <p:cNvCxnSpPr/>
            <p:nvPr/>
          </p:nvCxnSpPr>
          <p:spPr>
            <a:xfrm rot="10800000" flipV="1">
              <a:off x="6248400" y="1219200"/>
              <a:ext cx="457200" cy="304801"/>
            </a:xfrm>
            <a:prstGeom prst="curvedConnector3">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Curved Connector 10"/>
            <p:cNvCxnSpPr/>
            <p:nvPr/>
          </p:nvCxnSpPr>
          <p:spPr>
            <a:xfrm rot="10800000" flipV="1">
              <a:off x="6324600" y="1371601"/>
              <a:ext cx="457200" cy="304801"/>
            </a:xfrm>
            <a:prstGeom prst="curvedConnector3">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pic>
        <p:nvPicPr>
          <p:cNvPr id="12"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1749552"/>
            <a:ext cx="1389250" cy="14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81286" y="1749552"/>
            <a:ext cx="1399373" cy="1440000"/>
          </a:xfrm>
          <a:prstGeom prst="rect">
            <a:avLst/>
          </a:prstGeom>
        </p:spPr>
      </p:pic>
      <p:grpSp>
        <p:nvGrpSpPr>
          <p:cNvPr id="13" name="Group 12"/>
          <p:cNvGrpSpPr>
            <a:grpSpLocks noChangeAspect="1"/>
          </p:cNvGrpSpPr>
          <p:nvPr/>
        </p:nvGrpSpPr>
        <p:grpSpPr>
          <a:xfrm>
            <a:off x="6231533" y="3650733"/>
            <a:ext cx="680434" cy="1440000"/>
            <a:chOff x="5818906" y="3108418"/>
            <a:chExt cx="1152128" cy="2438244"/>
          </a:xfrm>
        </p:grpSpPr>
        <p:sp>
          <p:nvSpPr>
            <p:cNvPr id="14" name="Rectangle 13"/>
            <p:cNvSpPr/>
            <p:nvPr/>
          </p:nvSpPr>
          <p:spPr>
            <a:xfrm>
              <a:off x="5818906" y="3462096"/>
              <a:ext cx="1152128" cy="17352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MY" sz="1500" b="1" dirty="0" smtClean="0">
                  <a:solidFill>
                    <a:schemeClr val="tx1"/>
                  </a:solidFill>
                  <a:latin typeface="Times New Roman" panose="02020603050405020304" pitchFamily="18" charset="0"/>
                  <a:cs typeface="Times New Roman" panose="02020603050405020304" pitchFamily="18" charset="0"/>
                </a:rPr>
                <a:t>CdSe</a:t>
              </a:r>
              <a:endParaRPr lang="en-MY" sz="1500" b="1" dirty="0">
                <a:solidFill>
                  <a:schemeClr val="tx1"/>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5818906" y="3108418"/>
              <a:ext cx="1152128" cy="3600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MY" sz="1200" dirty="0" smtClean="0">
                  <a:solidFill>
                    <a:schemeClr val="tx1"/>
                  </a:solidFill>
                  <a:latin typeface="Times New Roman" panose="02020603050405020304" pitchFamily="18" charset="0"/>
                  <a:cs typeface="Times New Roman" panose="02020603050405020304" pitchFamily="18" charset="0"/>
                </a:rPr>
                <a:t>LUMO</a:t>
              </a:r>
              <a:endParaRPr lang="en-MY" sz="1200" dirty="0">
                <a:solidFill>
                  <a:schemeClr val="tx1"/>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5818906" y="5186662"/>
              <a:ext cx="1152128" cy="360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MY" sz="1200" dirty="0" smtClean="0">
                  <a:solidFill>
                    <a:schemeClr val="tx1"/>
                  </a:solidFill>
                  <a:latin typeface="Times New Roman" panose="02020603050405020304" pitchFamily="18" charset="0"/>
                  <a:cs typeface="Times New Roman" panose="02020603050405020304" pitchFamily="18" charset="0"/>
                </a:rPr>
                <a:t>HOMO</a:t>
              </a:r>
              <a:endParaRPr lang="en-MY" sz="1200" dirty="0">
                <a:solidFill>
                  <a:schemeClr val="tx1"/>
                </a:solidFill>
                <a:latin typeface="Times New Roman" panose="02020603050405020304" pitchFamily="18" charset="0"/>
                <a:cs typeface="Times New Roman" panose="02020603050405020304" pitchFamily="18" charset="0"/>
              </a:endParaRPr>
            </a:p>
          </p:txBody>
        </p:sp>
      </p:grpSp>
      <p:sp>
        <p:nvSpPr>
          <p:cNvPr id="18" name="Oval 17"/>
          <p:cNvSpPr/>
          <p:nvPr/>
        </p:nvSpPr>
        <p:spPr>
          <a:xfrm>
            <a:off x="7031400" y="4970952"/>
            <a:ext cx="360000" cy="3600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MY" sz="2000" b="1" dirty="0">
                <a:solidFill>
                  <a:schemeClr val="tx1"/>
                </a:solidFill>
                <a:latin typeface="Times New Roman" panose="02020603050405020304" pitchFamily="18" charset="0"/>
                <a:cs typeface="Times New Roman" panose="02020603050405020304" pitchFamily="18" charset="0"/>
              </a:rPr>
              <a:t>h</a:t>
            </a:r>
          </a:p>
        </p:txBody>
      </p:sp>
      <p:sp>
        <p:nvSpPr>
          <p:cNvPr id="17" name="Oval 16"/>
          <p:cNvSpPr/>
          <p:nvPr/>
        </p:nvSpPr>
        <p:spPr>
          <a:xfrm>
            <a:off x="7031400" y="4970952"/>
            <a:ext cx="360000" cy="3600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MY" sz="2000" b="1" dirty="0" smtClean="0">
                <a:solidFill>
                  <a:schemeClr val="tx1"/>
                </a:solidFill>
                <a:latin typeface="Times New Roman" panose="02020603050405020304" pitchFamily="18" charset="0"/>
                <a:cs typeface="Times New Roman" panose="02020603050405020304" pitchFamily="18" charset="0"/>
              </a:rPr>
              <a:t>e</a:t>
            </a:r>
            <a:endParaRPr lang="en-MY" sz="2000" b="1" dirty="0">
              <a:solidFill>
                <a:schemeClr val="tx1"/>
              </a:solidFill>
              <a:latin typeface="Times New Roman" panose="02020603050405020304" pitchFamily="18" charset="0"/>
              <a:cs typeface="Times New Roman" panose="02020603050405020304" pitchFamily="18" charset="0"/>
            </a:endParaRPr>
          </a:p>
        </p:txBody>
      </p:sp>
      <p:sp>
        <p:nvSpPr>
          <p:cNvPr id="25" name="Oval 24"/>
          <p:cNvSpPr/>
          <p:nvPr/>
        </p:nvSpPr>
        <p:spPr>
          <a:xfrm>
            <a:off x="7031400" y="3218352"/>
            <a:ext cx="360000" cy="3600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MY" sz="2000" b="1" dirty="0" smtClean="0">
                <a:solidFill>
                  <a:schemeClr val="tx1"/>
                </a:solidFill>
                <a:latin typeface="Times New Roman" panose="02020603050405020304" pitchFamily="18" charset="0"/>
                <a:cs typeface="Times New Roman" panose="02020603050405020304" pitchFamily="18" charset="0"/>
              </a:rPr>
              <a:t>e</a:t>
            </a:r>
            <a:endParaRPr lang="en-MY" sz="2000" b="1" dirty="0">
              <a:solidFill>
                <a:schemeClr val="tx1"/>
              </a:solidFill>
              <a:latin typeface="Times New Roman" panose="02020603050405020304" pitchFamily="18" charset="0"/>
              <a:cs typeface="Times New Roman" panose="02020603050405020304" pitchFamily="18" charset="0"/>
            </a:endParaRPr>
          </a:p>
        </p:txBody>
      </p:sp>
      <p:grpSp>
        <p:nvGrpSpPr>
          <p:cNvPr id="26" name="Group 20"/>
          <p:cNvGrpSpPr>
            <a:grpSpLocks/>
          </p:cNvGrpSpPr>
          <p:nvPr/>
        </p:nvGrpSpPr>
        <p:grpSpPr bwMode="auto">
          <a:xfrm rot="20056238" flipH="1">
            <a:off x="7344173" y="3680453"/>
            <a:ext cx="609600" cy="609600"/>
            <a:chOff x="6172200" y="1066800"/>
            <a:chExt cx="609600" cy="609601"/>
          </a:xfrm>
        </p:grpSpPr>
        <p:cxnSp>
          <p:nvCxnSpPr>
            <p:cNvPr id="27" name="Curved Connector 26"/>
            <p:cNvCxnSpPr/>
            <p:nvPr/>
          </p:nvCxnSpPr>
          <p:spPr>
            <a:xfrm rot="10800000" flipV="1">
              <a:off x="6172200" y="1066800"/>
              <a:ext cx="457200" cy="304801"/>
            </a:xfrm>
            <a:prstGeom prst="curvedConnector3">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Curved Connector 27"/>
            <p:cNvCxnSpPr/>
            <p:nvPr/>
          </p:nvCxnSpPr>
          <p:spPr>
            <a:xfrm rot="10800000" flipV="1">
              <a:off x="6248400" y="1219200"/>
              <a:ext cx="457200" cy="304801"/>
            </a:xfrm>
            <a:prstGeom prst="curvedConnector3">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Curved Connector 28"/>
            <p:cNvCxnSpPr/>
            <p:nvPr/>
          </p:nvCxnSpPr>
          <p:spPr>
            <a:xfrm rot="10800000" flipV="1">
              <a:off x="6324600" y="1371601"/>
              <a:ext cx="457200" cy="304801"/>
            </a:xfrm>
            <a:prstGeom prst="curvedConnector3">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30" name="Freeform 29"/>
          <p:cNvSpPr>
            <a:spLocks noChangeAspect="1"/>
          </p:cNvSpPr>
          <p:nvPr/>
        </p:nvSpPr>
        <p:spPr>
          <a:xfrm>
            <a:off x="7829140" y="5405620"/>
            <a:ext cx="1086260" cy="1080000"/>
          </a:xfrm>
          <a:custGeom>
            <a:avLst/>
            <a:gdLst>
              <a:gd name="connsiteX0" fmla="*/ 0 w 3782291"/>
              <a:gd name="connsiteY0" fmla="*/ 3588945 h 3760494"/>
              <a:gd name="connsiteX1" fmla="*/ 41564 w 3782291"/>
              <a:gd name="connsiteY1" fmla="*/ 3547381 h 3760494"/>
              <a:gd name="connsiteX2" fmla="*/ 734291 w 3782291"/>
              <a:gd name="connsiteY2" fmla="*/ 2854654 h 3760494"/>
              <a:gd name="connsiteX3" fmla="*/ 1454728 w 3782291"/>
              <a:gd name="connsiteY3" fmla="*/ 617 h 3760494"/>
              <a:gd name="connsiteX4" fmla="*/ 2133600 w 3782291"/>
              <a:gd name="connsiteY4" fmla="*/ 3117890 h 3760494"/>
              <a:gd name="connsiteX5" fmla="*/ 3048000 w 3782291"/>
              <a:gd name="connsiteY5" fmla="*/ 3699781 h 3760494"/>
              <a:gd name="connsiteX6" fmla="*/ 3782291 w 3782291"/>
              <a:gd name="connsiteY6" fmla="*/ 3713636 h 3760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2291" h="3760494">
                <a:moveTo>
                  <a:pt x="0" y="3588945"/>
                </a:moveTo>
                <a:lnTo>
                  <a:pt x="41564" y="3547381"/>
                </a:lnTo>
                <a:cubicBezTo>
                  <a:pt x="163946" y="3424999"/>
                  <a:pt x="498764" y="3445781"/>
                  <a:pt x="734291" y="2854654"/>
                </a:cubicBezTo>
                <a:cubicBezTo>
                  <a:pt x="969818" y="2263527"/>
                  <a:pt x="1221510" y="-43256"/>
                  <a:pt x="1454728" y="617"/>
                </a:cubicBezTo>
                <a:cubicBezTo>
                  <a:pt x="1687946" y="44490"/>
                  <a:pt x="1868055" y="2501363"/>
                  <a:pt x="2133600" y="3117890"/>
                </a:cubicBezTo>
                <a:cubicBezTo>
                  <a:pt x="2399145" y="3734417"/>
                  <a:pt x="2773218" y="3600490"/>
                  <a:pt x="3048000" y="3699781"/>
                </a:cubicBezTo>
                <a:cubicBezTo>
                  <a:pt x="3322782" y="3799072"/>
                  <a:pt x="3552536" y="3756354"/>
                  <a:pt x="3782291" y="3713636"/>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ln>
                <a:solidFill>
                  <a:sysClr val="windowText" lastClr="000000"/>
                </a:solidFill>
              </a:ln>
            </a:endParaRPr>
          </a:p>
        </p:txBody>
      </p:sp>
      <p:sp>
        <p:nvSpPr>
          <p:cNvPr id="20" name="Rectangle 19"/>
          <p:cNvSpPr/>
          <p:nvPr/>
        </p:nvSpPr>
        <p:spPr>
          <a:xfrm>
            <a:off x="7696200" y="5266420"/>
            <a:ext cx="1295400" cy="1295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31" name="TextBox 30"/>
          <p:cNvSpPr txBox="1"/>
          <p:nvPr/>
        </p:nvSpPr>
        <p:spPr>
          <a:xfrm rot="16200000">
            <a:off x="6820101" y="5761921"/>
            <a:ext cx="1382866" cy="369332"/>
          </a:xfrm>
          <a:prstGeom prst="rect">
            <a:avLst/>
          </a:prstGeom>
          <a:noFill/>
        </p:spPr>
        <p:txBody>
          <a:bodyPr wrap="square" rtlCol="0">
            <a:spAutoFit/>
          </a:bodyPr>
          <a:lstStyle/>
          <a:p>
            <a:r>
              <a:rPr lang="en-MY" dirty="0" smtClean="0"/>
              <a:t>PL intensity</a:t>
            </a:r>
            <a:endParaRPr lang="en-MY" dirty="0"/>
          </a:p>
        </p:txBody>
      </p:sp>
      <p:sp>
        <p:nvSpPr>
          <p:cNvPr id="33" name="TextBox 32"/>
          <p:cNvSpPr txBox="1"/>
          <p:nvPr/>
        </p:nvSpPr>
        <p:spPr>
          <a:xfrm>
            <a:off x="7307741" y="6561820"/>
            <a:ext cx="1988659" cy="369332"/>
          </a:xfrm>
          <a:prstGeom prst="rect">
            <a:avLst/>
          </a:prstGeom>
          <a:noFill/>
        </p:spPr>
        <p:txBody>
          <a:bodyPr wrap="square" rtlCol="0">
            <a:spAutoFit/>
          </a:bodyPr>
          <a:lstStyle/>
          <a:p>
            <a:pPr algn="ctr"/>
            <a:r>
              <a:rPr lang="en-MY" dirty="0" smtClean="0"/>
              <a:t>Wavelength (nm)</a:t>
            </a:r>
            <a:endParaRPr lang="en-MY" dirty="0"/>
          </a:p>
        </p:txBody>
      </p:sp>
      <p:sp>
        <p:nvSpPr>
          <p:cNvPr id="37" name="Rectangle 36"/>
          <p:cNvSpPr/>
          <p:nvPr/>
        </p:nvSpPr>
        <p:spPr>
          <a:xfrm rot="16200000">
            <a:off x="7693728" y="3843676"/>
            <a:ext cx="1066800" cy="4154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MY" dirty="0" smtClean="0">
                <a:solidFill>
                  <a:schemeClr val="tx1"/>
                </a:solidFill>
              </a:rPr>
              <a:t>Detector</a:t>
            </a:r>
            <a:endParaRPr lang="en-MY" dirty="0">
              <a:solidFill>
                <a:schemeClr val="tx1"/>
              </a:solidFill>
            </a:endParaRPr>
          </a:p>
        </p:txBody>
      </p:sp>
      <p:cxnSp>
        <p:nvCxnSpPr>
          <p:cNvPr id="41" name="Straight Connector 40"/>
          <p:cNvCxnSpPr/>
          <p:nvPr/>
        </p:nvCxnSpPr>
        <p:spPr>
          <a:xfrm flipV="1">
            <a:off x="8227129" y="3023684"/>
            <a:ext cx="0" cy="504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36" name="Picture 3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92571" y="1978152"/>
            <a:ext cx="1651429" cy="1080000"/>
          </a:xfrm>
          <a:prstGeom prst="rect">
            <a:avLst/>
          </a:prstGeom>
        </p:spPr>
      </p:pic>
      <p:cxnSp>
        <p:nvCxnSpPr>
          <p:cNvPr id="43" name="Straight Connector 42"/>
          <p:cNvCxnSpPr/>
          <p:nvPr/>
        </p:nvCxnSpPr>
        <p:spPr>
          <a:xfrm flipV="1">
            <a:off x="8763000" y="2945352"/>
            <a:ext cx="0" cy="2304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rot="16200000">
            <a:off x="7888804" y="4685356"/>
            <a:ext cx="1988659" cy="369332"/>
          </a:xfrm>
          <a:prstGeom prst="rect">
            <a:avLst/>
          </a:prstGeom>
          <a:noFill/>
        </p:spPr>
        <p:txBody>
          <a:bodyPr wrap="square" rtlCol="0">
            <a:spAutoFit/>
          </a:bodyPr>
          <a:lstStyle/>
          <a:p>
            <a:pPr algn="ctr"/>
            <a:r>
              <a:rPr lang="en-MY" dirty="0" smtClean="0"/>
              <a:t>Screen</a:t>
            </a:r>
            <a:endParaRPr lang="en-MY" dirty="0"/>
          </a:p>
        </p:txBody>
      </p:sp>
      <p:pic>
        <p:nvPicPr>
          <p:cNvPr id="46" name="Picture 45"/>
          <p:cNvPicPr>
            <a:picLocks noChangeAspect="1"/>
          </p:cNvPicPr>
          <p:nvPr/>
        </p:nvPicPr>
        <p:blipFill rotWithShape="1">
          <a:blip r:embed="rId7">
            <a:extLst>
              <a:ext uri="{28A0092B-C50C-407E-A947-70E740481C1C}">
                <a14:useLocalDpi xmlns:a14="http://schemas.microsoft.com/office/drawing/2010/main" val="0"/>
              </a:ext>
            </a:extLst>
          </a:blip>
          <a:srcRect l="24392"/>
          <a:stretch/>
        </p:blipFill>
        <p:spPr>
          <a:xfrm>
            <a:off x="0" y="1520952"/>
            <a:ext cx="1776412" cy="2044700"/>
          </a:xfrm>
          <a:prstGeom prst="rect">
            <a:avLst/>
          </a:prstGeom>
        </p:spPr>
      </p:pic>
      <p:pic>
        <p:nvPicPr>
          <p:cNvPr id="62"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1681152"/>
            <a:ext cx="1389251" cy="14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2" name="Group 51"/>
          <p:cNvGrpSpPr>
            <a:grpSpLocks noChangeAspect="1"/>
          </p:cNvGrpSpPr>
          <p:nvPr/>
        </p:nvGrpSpPr>
        <p:grpSpPr>
          <a:xfrm>
            <a:off x="952500" y="4229215"/>
            <a:ext cx="762664" cy="1440000"/>
            <a:chOff x="3275936" y="3321892"/>
            <a:chExt cx="1152128" cy="2729902"/>
          </a:xfrm>
        </p:grpSpPr>
        <p:sp>
          <p:nvSpPr>
            <p:cNvPr id="71" name="Rectangle 70"/>
            <p:cNvSpPr/>
            <p:nvPr/>
          </p:nvSpPr>
          <p:spPr>
            <a:xfrm>
              <a:off x="3275936" y="3675570"/>
              <a:ext cx="1152128" cy="2304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MY" sz="1500" dirty="0" smtClean="0">
                  <a:solidFill>
                    <a:schemeClr val="tx1"/>
                  </a:solidFill>
                  <a:latin typeface="Times New Roman" panose="02020603050405020304" pitchFamily="18" charset="0"/>
                  <a:cs typeface="Times New Roman" panose="02020603050405020304" pitchFamily="18" charset="0"/>
                </a:rPr>
                <a:t>TiO</a:t>
              </a:r>
              <a:r>
                <a:rPr lang="en-MY" sz="1500" baseline="-25000" dirty="0" smtClean="0">
                  <a:solidFill>
                    <a:schemeClr val="tx1"/>
                  </a:solidFill>
                  <a:latin typeface="Times New Roman" panose="02020603050405020304" pitchFamily="18" charset="0"/>
                  <a:cs typeface="Times New Roman" panose="02020603050405020304" pitchFamily="18" charset="0"/>
                </a:rPr>
                <a:t>2</a:t>
              </a:r>
              <a:endParaRPr lang="en-MY" sz="1500" baseline="-25000" dirty="0">
                <a:solidFill>
                  <a:schemeClr val="tx1"/>
                </a:solidFill>
                <a:latin typeface="Times New Roman" panose="02020603050405020304" pitchFamily="18" charset="0"/>
                <a:cs typeface="Times New Roman" panose="02020603050405020304" pitchFamily="18" charset="0"/>
              </a:endParaRPr>
            </a:p>
          </p:txBody>
        </p:sp>
        <p:sp>
          <p:nvSpPr>
            <p:cNvPr id="72" name="Rectangle 71"/>
            <p:cNvSpPr/>
            <p:nvPr/>
          </p:nvSpPr>
          <p:spPr>
            <a:xfrm>
              <a:off x="3275936" y="3321892"/>
              <a:ext cx="1152128" cy="3600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MY" sz="1200" dirty="0" smtClean="0">
                  <a:solidFill>
                    <a:schemeClr val="tx1"/>
                  </a:solidFill>
                  <a:latin typeface="Times New Roman" panose="02020603050405020304" pitchFamily="18" charset="0"/>
                  <a:cs typeface="Times New Roman" panose="02020603050405020304" pitchFamily="18" charset="0"/>
                </a:rPr>
                <a:t>C.B.</a:t>
              </a:r>
              <a:endParaRPr lang="en-MY" sz="1200" dirty="0">
                <a:solidFill>
                  <a:schemeClr val="tx1"/>
                </a:solidFill>
                <a:latin typeface="Times New Roman" panose="02020603050405020304" pitchFamily="18" charset="0"/>
                <a:cs typeface="Times New Roman" panose="02020603050405020304" pitchFamily="18" charset="0"/>
              </a:endParaRPr>
            </a:p>
          </p:txBody>
        </p:sp>
        <p:sp>
          <p:nvSpPr>
            <p:cNvPr id="73" name="Rectangle 72"/>
            <p:cNvSpPr/>
            <p:nvPr/>
          </p:nvSpPr>
          <p:spPr>
            <a:xfrm>
              <a:off x="3275936" y="5691794"/>
              <a:ext cx="1152128" cy="360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MY" sz="1200" dirty="0" smtClean="0">
                  <a:solidFill>
                    <a:schemeClr val="tx1"/>
                  </a:solidFill>
                  <a:latin typeface="Times New Roman" panose="02020603050405020304" pitchFamily="18" charset="0"/>
                  <a:cs typeface="Times New Roman" panose="02020603050405020304" pitchFamily="18" charset="0"/>
                </a:rPr>
                <a:t>V.B.</a:t>
              </a:r>
              <a:endParaRPr lang="en-MY" sz="1200" dirty="0">
                <a:solidFill>
                  <a:schemeClr val="tx1"/>
                </a:solidFill>
                <a:latin typeface="Times New Roman" panose="02020603050405020304" pitchFamily="18" charset="0"/>
                <a:cs typeface="Times New Roman" panose="02020603050405020304" pitchFamily="18" charset="0"/>
              </a:endParaRPr>
            </a:p>
          </p:txBody>
        </p:sp>
      </p:grpSp>
      <p:grpSp>
        <p:nvGrpSpPr>
          <p:cNvPr id="75" name="Group 74"/>
          <p:cNvGrpSpPr>
            <a:grpSpLocks noChangeAspect="1"/>
          </p:cNvGrpSpPr>
          <p:nvPr/>
        </p:nvGrpSpPr>
        <p:grpSpPr>
          <a:xfrm>
            <a:off x="2107008" y="3900872"/>
            <a:ext cx="680434" cy="1440000"/>
            <a:chOff x="5818906" y="3108418"/>
            <a:chExt cx="1152128" cy="2438244"/>
          </a:xfrm>
        </p:grpSpPr>
        <p:sp>
          <p:nvSpPr>
            <p:cNvPr id="76" name="Rectangle 75"/>
            <p:cNvSpPr/>
            <p:nvPr/>
          </p:nvSpPr>
          <p:spPr>
            <a:xfrm>
              <a:off x="5818906" y="3462096"/>
              <a:ext cx="1152128" cy="17352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MY" sz="1500" b="1" dirty="0" smtClean="0">
                  <a:solidFill>
                    <a:schemeClr val="tx1"/>
                  </a:solidFill>
                  <a:latin typeface="Times New Roman" panose="02020603050405020304" pitchFamily="18" charset="0"/>
                  <a:cs typeface="Times New Roman" panose="02020603050405020304" pitchFamily="18" charset="0"/>
                </a:rPr>
                <a:t>CdSe</a:t>
              </a:r>
              <a:endParaRPr lang="en-MY" sz="1500" b="1" dirty="0">
                <a:solidFill>
                  <a:schemeClr val="tx1"/>
                </a:solidFill>
                <a:latin typeface="Times New Roman" panose="02020603050405020304" pitchFamily="18" charset="0"/>
                <a:cs typeface="Times New Roman" panose="02020603050405020304" pitchFamily="18" charset="0"/>
              </a:endParaRPr>
            </a:p>
          </p:txBody>
        </p:sp>
        <p:sp>
          <p:nvSpPr>
            <p:cNvPr id="77" name="Rectangle 76"/>
            <p:cNvSpPr/>
            <p:nvPr/>
          </p:nvSpPr>
          <p:spPr>
            <a:xfrm>
              <a:off x="5818906" y="3108418"/>
              <a:ext cx="1152128" cy="3600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MY" sz="1200" dirty="0" smtClean="0">
                  <a:solidFill>
                    <a:schemeClr val="tx1"/>
                  </a:solidFill>
                  <a:latin typeface="Times New Roman" panose="02020603050405020304" pitchFamily="18" charset="0"/>
                  <a:cs typeface="Times New Roman" panose="02020603050405020304" pitchFamily="18" charset="0"/>
                </a:rPr>
                <a:t>LUMO</a:t>
              </a:r>
              <a:endParaRPr lang="en-MY" sz="1200" dirty="0">
                <a:solidFill>
                  <a:schemeClr val="tx1"/>
                </a:solidFill>
                <a:latin typeface="Times New Roman" panose="02020603050405020304" pitchFamily="18" charset="0"/>
                <a:cs typeface="Times New Roman" panose="02020603050405020304" pitchFamily="18" charset="0"/>
              </a:endParaRPr>
            </a:p>
          </p:txBody>
        </p:sp>
        <p:sp>
          <p:nvSpPr>
            <p:cNvPr id="78" name="Rectangle 77"/>
            <p:cNvSpPr/>
            <p:nvPr/>
          </p:nvSpPr>
          <p:spPr>
            <a:xfrm>
              <a:off x="5818906" y="5186662"/>
              <a:ext cx="1152128" cy="360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MY" sz="1200" dirty="0" smtClean="0">
                  <a:solidFill>
                    <a:schemeClr val="tx1"/>
                  </a:solidFill>
                  <a:latin typeface="Times New Roman" panose="02020603050405020304" pitchFamily="18" charset="0"/>
                  <a:cs typeface="Times New Roman" panose="02020603050405020304" pitchFamily="18" charset="0"/>
                </a:rPr>
                <a:t>HOMO</a:t>
              </a:r>
              <a:endParaRPr lang="en-MY" sz="1200" b="1" dirty="0">
                <a:solidFill>
                  <a:schemeClr val="tx1"/>
                </a:solidFill>
                <a:latin typeface="Times New Roman" panose="02020603050405020304" pitchFamily="18" charset="0"/>
                <a:cs typeface="Times New Roman" panose="02020603050405020304" pitchFamily="18" charset="0"/>
              </a:endParaRPr>
            </a:p>
          </p:txBody>
        </p:sp>
      </p:grpSp>
      <p:grpSp>
        <p:nvGrpSpPr>
          <p:cNvPr id="79" name="Group 20"/>
          <p:cNvGrpSpPr>
            <a:grpSpLocks/>
          </p:cNvGrpSpPr>
          <p:nvPr/>
        </p:nvGrpSpPr>
        <p:grpSpPr bwMode="auto">
          <a:xfrm rot="8975262" flipH="1">
            <a:off x="3236557" y="2090509"/>
            <a:ext cx="609600" cy="609600"/>
            <a:chOff x="6172200" y="1066800"/>
            <a:chExt cx="609600" cy="609601"/>
          </a:xfrm>
        </p:grpSpPr>
        <p:cxnSp>
          <p:nvCxnSpPr>
            <p:cNvPr id="80" name="Curved Connector 79"/>
            <p:cNvCxnSpPr/>
            <p:nvPr/>
          </p:nvCxnSpPr>
          <p:spPr>
            <a:xfrm rot="10800000" flipV="1">
              <a:off x="6172200" y="1066800"/>
              <a:ext cx="457200" cy="304801"/>
            </a:xfrm>
            <a:prstGeom prst="curvedConnector3">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1" name="Curved Connector 80"/>
            <p:cNvCxnSpPr/>
            <p:nvPr/>
          </p:nvCxnSpPr>
          <p:spPr>
            <a:xfrm rot="10800000" flipV="1">
              <a:off x="6248400" y="1219200"/>
              <a:ext cx="457200" cy="304801"/>
            </a:xfrm>
            <a:prstGeom prst="curvedConnector3">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2" name="Curved Connector 81"/>
            <p:cNvCxnSpPr/>
            <p:nvPr/>
          </p:nvCxnSpPr>
          <p:spPr>
            <a:xfrm rot="10800000" flipV="1">
              <a:off x="6324600" y="1371601"/>
              <a:ext cx="457200" cy="304801"/>
            </a:xfrm>
            <a:prstGeom prst="curvedConnector3">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84" name="Oval 83"/>
          <p:cNvSpPr/>
          <p:nvPr/>
        </p:nvSpPr>
        <p:spPr>
          <a:xfrm>
            <a:off x="2961811" y="5160872"/>
            <a:ext cx="360000" cy="3600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MY" sz="2000" b="1" dirty="0">
                <a:solidFill>
                  <a:schemeClr val="tx1"/>
                </a:solidFill>
                <a:latin typeface="Times New Roman" panose="02020603050405020304" pitchFamily="18" charset="0"/>
                <a:cs typeface="Times New Roman" panose="02020603050405020304" pitchFamily="18" charset="0"/>
              </a:rPr>
              <a:t>h</a:t>
            </a:r>
          </a:p>
        </p:txBody>
      </p:sp>
      <p:sp>
        <p:nvSpPr>
          <p:cNvPr id="83" name="Oval 82"/>
          <p:cNvSpPr/>
          <p:nvPr/>
        </p:nvSpPr>
        <p:spPr>
          <a:xfrm>
            <a:off x="2961811" y="5150952"/>
            <a:ext cx="360000" cy="3600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MY" sz="2000" b="1" dirty="0" smtClean="0">
                <a:solidFill>
                  <a:schemeClr val="tx1"/>
                </a:solidFill>
                <a:latin typeface="Times New Roman" panose="02020603050405020304" pitchFamily="18" charset="0"/>
                <a:cs typeface="Times New Roman" panose="02020603050405020304" pitchFamily="18" charset="0"/>
              </a:rPr>
              <a:t>e</a:t>
            </a:r>
            <a:endParaRPr lang="en-MY" sz="2000" b="1" dirty="0">
              <a:solidFill>
                <a:schemeClr val="tx1"/>
              </a:solidFill>
              <a:latin typeface="Times New Roman" panose="02020603050405020304" pitchFamily="18" charset="0"/>
              <a:cs typeface="Times New Roman" panose="02020603050405020304" pitchFamily="18" charset="0"/>
            </a:endParaRPr>
          </a:p>
        </p:txBody>
      </p:sp>
      <p:pic>
        <p:nvPicPr>
          <p:cNvPr id="42" name="Picture 4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6925" y="1675309"/>
            <a:ext cx="1399373" cy="1440000"/>
          </a:xfrm>
          <a:prstGeom prst="rect">
            <a:avLst/>
          </a:prstGeom>
        </p:spPr>
      </p:pic>
      <p:sp>
        <p:nvSpPr>
          <p:cNvPr id="90" name="Oval 89"/>
          <p:cNvSpPr/>
          <p:nvPr/>
        </p:nvSpPr>
        <p:spPr>
          <a:xfrm>
            <a:off x="2971800" y="3446952"/>
            <a:ext cx="360000" cy="3600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MY" sz="2000" b="1" dirty="0" smtClean="0">
                <a:solidFill>
                  <a:schemeClr val="tx1"/>
                </a:solidFill>
                <a:latin typeface="Times New Roman" panose="02020603050405020304" pitchFamily="18" charset="0"/>
                <a:cs typeface="Times New Roman" panose="02020603050405020304" pitchFamily="18" charset="0"/>
              </a:rPr>
              <a:t>e</a:t>
            </a:r>
            <a:endParaRPr lang="en-MY" sz="2000" b="1" dirty="0">
              <a:solidFill>
                <a:schemeClr val="tx1"/>
              </a:solidFill>
              <a:latin typeface="Times New Roman" panose="02020603050405020304" pitchFamily="18" charset="0"/>
              <a:cs typeface="Times New Roman" panose="02020603050405020304" pitchFamily="18" charset="0"/>
            </a:endParaRPr>
          </a:p>
        </p:txBody>
      </p:sp>
      <p:grpSp>
        <p:nvGrpSpPr>
          <p:cNvPr id="91" name="Group 20"/>
          <p:cNvGrpSpPr>
            <a:grpSpLocks/>
          </p:cNvGrpSpPr>
          <p:nvPr/>
        </p:nvGrpSpPr>
        <p:grpSpPr bwMode="auto">
          <a:xfrm rot="20056238" flipH="1">
            <a:off x="3258398" y="4199453"/>
            <a:ext cx="609600" cy="609600"/>
            <a:chOff x="6172200" y="1066800"/>
            <a:chExt cx="609600" cy="609601"/>
          </a:xfrm>
        </p:grpSpPr>
        <p:cxnSp>
          <p:nvCxnSpPr>
            <p:cNvPr id="92" name="Curved Connector 91"/>
            <p:cNvCxnSpPr/>
            <p:nvPr/>
          </p:nvCxnSpPr>
          <p:spPr>
            <a:xfrm rot="10800000" flipV="1">
              <a:off x="6172200" y="1066800"/>
              <a:ext cx="457200" cy="304801"/>
            </a:xfrm>
            <a:prstGeom prst="curvedConnector3">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3" name="Curved Connector 92"/>
            <p:cNvCxnSpPr/>
            <p:nvPr/>
          </p:nvCxnSpPr>
          <p:spPr>
            <a:xfrm rot="10800000" flipV="1">
              <a:off x="6248400" y="1219200"/>
              <a:ext cx="457200" cy="304801"/>
            </a:xfrm>
            <a:prstGeom prst="curvedConnector3">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4" name="Curved Connector 93"/>
            <p:cNvCxnSpPr/>
            <p:nvPr/>
          </p:nvCxnSpPr>
          <p:spPr>
            <a:xfrm rot="10800000" flipV="1">
              <a:off x="6324600" y="1371601"/>
              <a:ext cx="457200" cy="304801"/>
            </a:xfrm>
            <a:prstGeom prst="curvedConnector3">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74" name="Group 73"/>
          <p:cNvGrpSpPr/>
          <p:nvPr/>
        </p:nvGrpSpPr>
        <p:grpSpPr>
          <a:xfrm>
            <a:off x="3810000" y="3730753"/>
            <a:ext cx="1988659" cy="1675998"/>
            <a:chOff x="3810000" y="3657601"/>
            <a:chExt cx="1988659" cy="1675998"/>
          </a:xfrm>
        </p:grpSpPr>
        <p:sp>
          <p:nvSpPr>
            <p:cNvPr id="104" name="Freeform 103"/>
            <p:cNvSpPr>
              <a:spLocks noChangeAspect="1"/>
            </p:cNvSpPr>
            <p:nvPr/>
          </p:nvSpPr>
          <p:spPr>
            <a:xfrm>
              <a:off x="4331399" y="3808067"/>
              <a:ext cx="1086260" cy="1080000"/>
            </a:xfrm>
            <a:custGeom>
              <a:avLst/>
              <a:gdLst>
                <a:gd name="connsiteX0" fmla="*/ 0 w 3782291"/>
                <a:gd name="connsiteY0" fmla="*/ 3588945 h 3760494"/>
                <a:gd name="connsiteX1" fmla="*/ 41564 w 3782291"/>
                <a:gd name="connsiteY1" fmla="*/ 3547381 h 3760494"/>
                <a:gd name="connsiteX2" fmla="*/ 734291 w 3782291"/>
                <a:gd name="connsiteY2" fmla="*/ 2854654 h 3760494"/>
                <a:gd name="connsiteX3" fmla="*/ 1454728 w 3782291"/>
                <a:gd name="connsiteY3" fmla="*/ 617 h 3760494"/>
                <a:gd name="connsiteX4" fmla="*/ 2133600 w 3782291"/>
                <a:gd name="connsiteY4" fmla="*/ 3117890 h 3760494"/>
                <a:gd name="connsiteX5" fmla="*/ 3048000 w 3782291"/>
                <a:gd name="connsiteY5" fmla="*/ 3699781 h 3760494"/>
                <a:gd name="connsiteX6" fmla="*/ 3782291 w 3782291"/>
                <a:gd name="connsiteY6" fmla="*/ 3713636 h 3760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2291" h="3760494">
                  <a:moveTo>
                    <a:pt x="0" y="3588945"/>
                  </a:moveTo>
                  <a:lnTo>
                    <a:pt x="41564" y="3547381"/>
                  </a:lnTo>
                  <a:cubicBezTo>
                    <a:pt x="163946" y="3424999"/>
                    <a:pt x="498764" y="3445781"/>
                    <a:pt x="734291" y="2854654"/>
                  </a:cubicBezTo>
                  <a:cubicBezTo>
                    <a:pt x="969818" y="2263527"/>
                    <a:pt x="1221510" y="-43256"/>
                    <a:pt x="1454728" y="617"/>
                  </a:cubicBezTo>
                  <a:cubicBezTo>
                    <a:pt x="1687946" y="44490"/>
                    <a:pt x="1868055" y="2501363"/>
                    <a:pt x="2133600" y="3117890"/>
                  </a:cubicBezTo>
                  <a:cubicBezTo>
                    <a:pt x="2399145" y="3734417"/>
                    <a:pt x="2773218" y="3600490"/>
                    <a:pt x="3048000" y="3699781"/>
                  </a:cubicBezTo>
                  <a:cubicBezTo>
                    <a:pt x="3322782" y="3799072"/>
                    <a:pt x="3552536" y="3756354"/>
                    <a:pt x="3782291" y="3713636"/>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ln>
                  <a:solidFill>
                    <a:sysClr val="windowText" lastClr="000000"/>
                  </a:solidFill>
                </a:ln>
              </a:endParaRPr>
            </a:p>
          </p:txBody>
        </p:sp>
        <p:sp>
          <p:nvSpPr>
            <p:cNvPr id="105" name="Rectangle 104"/>
            <p:cNvSpPr/>
            <p:nvPr/>
          </p:nvSpPr>
          <p:spPr>
            <a:xfrm>
              <a:off x="4198459" y="3668867"/>
              <a:ext cx="1295400" cy="1295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06" name="TextBox 105"/>
            <p:cNvSpPr txBox="1"/>
            <p:nvPr/>
          </p:nvSpPr>
          <p:spPr>
            <a:xfrm rot="16200000">
              <a:off x="3322360" y="4164368"/>
              <a:ext cx="1382866" cy="369332"/>
            </a:xfrm>
            <a:prstGeom prst="rect">
              <a:avLst/>
            </a:prstGeom>
            <a:noFill/>
          </p:spPr>
          <p:txBody>
            <a:bodyPr wrap="square" rtlCol="0">
              <a:spAutoFit/>
            </a:bodyPr>
            <a:lstStyle/>
            <a:p>
              <a:r>
                <a:rPr lang="en-MY" dirty="0" smtClean="0"/>
                <a:t>PL intensity</a:t>
              </a:r>
              <a:endParaRPr lang="en-MY" dirty="0"/>
            </a:p>
          </p:txBody>
        </p:sp>
        <p:sp>
          <p:nvSpPr>
            <p:cNvPr id="107" name="TextBox 106"/>
            <p:cNvSpPr txBox="1"/>
            <p:nvPr/>
          </p:nvSpPr>
          <p:spPr>
            <a:xfrm>
              <a:off x="3810000" y="4964267"/>
              <a:ext cx="1988659" cy="369332"/>
            </a:xfrm>
            <a:prstGeom prst="rect">
              <a:avLst/>
            </a:prstGeom>
            <a:noFill/>
          </p:spPr>
          <p:txBody>
            <a:bodyPr wrap="square" rtlCol="0">
              <a:spAutoFit/>
            </a:bodyPr>
            <a:lstStyle/>
            <a:p>
              <a:pPr algn="ctr"/>
              <a:r>
                <a:rPr lang="en-MY" dirty="0" smtClean="0"/>
                <a:t>Wavelength (nm)</a:t>
              </a:r>
              <a:endParaRPr lang="en-MY" dirty="0"/>
            </a:p>
          </p:txBody>
        </p:sp>
      </p:grpSp>
      <p:sp>
        <p:nvSpPr>
          <p:cNvPr id="109" name="Oval 108"/>
          <p:cNvSpPr/>
          <p:nvPr/>
        </p:nvSpPr>
        <p:spPr>
          <a:xfrm>
            <a:off x="2954645" y="3446952"/>
            <a:ext cx="360000" cy="3600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MY" sz="2000" b="1" dirty="0" smtClean="0">
                <a:solidFill>
                  <a:schemeClr val="tx1"/>
                </a:solidFill>
                <a:latin typeface="Times New Roman" panose="02020603050405020304" pitchFamily="18" charset="0"/>
                <a:cs typeface="Times New Roman" panose="02020603050405020304" pitchFamily="18" charset="0"/>
              </a:rPr>
              <a:t>e</a:t>
            </a:r>
            <a:endParaRPr lang="en-MY" sz="2000" b="1" dirty="0">
              <a:solidFill>
                <a:schemeClr val="tx1"/>
              </a:solidFill>
              <a:latin typeface="Times New Roman" panose="02020603050405020304" pitchFamily="18" charset="0"/>
              <a:cs typeface="Times New Roman" panose="02020603050405020304" pitchFamily="18" charset="0"/>
            </a:endParaRPr>
          </a:p>
        </p:txBody>
      </p:sp>
      <p:grpSp>
        <p:nvGrpSpPr>
          <p:cNvPr id="6148" name="Group 6147"/>
          <p:cNvGrpSpPr/>
          <p:nvPr/>
        </p:nvGrpSpPr>
        <p:grpSpPr>
          <a:xfrm>
            <a:off x="3810000" y="3731154"/>
            <a:ext cx="1988659" cy="1675998"/>
            <a:chOff x="3886200" y="2133600"/>
            <a:chExt cx="1988659" cy="1675998"/>
          </a:xfrm>
        </p:grpSpPr>
        <p:grpSp>
          <p:nvGrpSpPr>
            <p:cNvPr id="110" name="Group 109"/>
            <p:cNvGrpSpPr/>
            <p:nvPr/>
          </p:nvGrpSpPr>
          <p:grpSpPr>
            <a:xfrm>
              <a:off x="3886200" y="2133600"/>
              <a:ext cx="1988659" cy="1675998"/>
              <a:chOff x="3810000" y="3657601"/>
              <a:chExt cx="1988659" cy="1675998"/>
            </a:xfrm>
          </p:grpSpPr>
          <p:sp>
            <p:nvSpPr>
              <p:cNvPr id="112" name="Rectangle 111"/>
              <p:cNvSpPr/>
              <p:nvPr/>
            </p:nvSpPr>
            <p:spPr>
              <a:xfrm>
                <a:off x="4198459" y="3668867"/>
                <a:ext cx="1295400" cy="1295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13" name="TextBox 112"/>
              <p:cNvSpPr txBox="1"/>
              <p:nvPr/>
            </p:nvSpPr>
            <p:spPr>
              <a:xfrm rot="16200000">
                <a:off x="3322360" y="4164368"/>
                <a:ext cx="1382866" cy="369332"/>
              </a:xfrm>
              <a:prstGeom prst="rect">
                <a:avLst/>
              </a:prstGeom>
              <a:noFill/>
            </p:spPr>
            <p:txBody>
              <a:bodyPr wrap="square" rtlCol="0">
                <a:spAutoFit/>
              </a:bodyPr>
              <a:lstStyle/>
              <a:p>
                <a:r>
                  <a:rPr lang="en-MY" dirty="0" smtClean="0"/>
                  <a:t>PL intensity</a:t>
                </a:r>
                <a:endParaRPr lang="en-MY" dirty="0"/>
              </a:p>
            </p:txBody>
          </p:sp>
          <p:sp>
            <p:nvSpPr>
              <p:cNvPr id="114" name="TextBox 113"/>
              <p:cNvSpPr txBox="1"/>
              <p:nvPr/>
            </p:nvSpPr>
            <p:spPr>
              <a:xfrm>
                <a:off x="3810000" y="4964267"/>
                <a:ext cx="1988659" cy="369332"/>
              </a:xfrm>
              <a:prstGeom prst="rect">
                <a:avLst/>
              </a:prstGeom>
              <a:noFill/>
            </p:spPr>
            <p:txBody>
              <a:bodyPr wrap="square" rtlCol="0">
                <a:spAutoFit/>
              </a:bodyPr>
              <a:lstStyle/>
              <a:p>
                <a:pPr algn="ctr"/>
                <a:r>
                  <a:rPr lang="en-MY" dirty="0" smtClean="0"/>
                  <a:t>Wavelength (nm)</a:t>
                </a:r>
                <a:endParaRPr lang="en-MY" dirty="0"/>
              </a:p>
            </p:txBody>
          </p:sp>
        </p:grpSp>
        <p:cxnSp>
          <p:nvCxnSpPr>
            <p:cNvPr id="6145" name="Straight Connector 6144"/>
            <p:cNvCxnSpPr/>
            <p:nvPr/>
          </p:nvCxnSpPr>
          <p:spPr>
            <a:xfrm>
              <a:off x="4343400" y="3373800"/>
              <a:ext cx="1143000" cy="0"/>
            </a:xfrm>
            <a:prstGeom prst="line">
              <a:avLst/>
            </a:prstGeom>
            <a:ln w="381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6149" name="Curved Up Arrow 6148"/>
          <p:cNvSpPr/>
          <p:nvPr/>
        </p:nvSpPr>
        <p:spPr>
          <a:xfrm rot="10800000">
            <a:off x="1447801" y="1063752"/>
            <a:ext cx="1064558" cy="535357"/>
          </a:xfrm>
          <a:prstGeom prst="curvedUp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MY">
              <a:solidFill>
                <a:schemeClr val="tx1"/>
              </a:solidFill>
            </a:endParaRPr>
          </a:p>
        </p:txBody>
      </p:sp>
      <p:cxnSp>
        <p:nvCxnSpPr>
          <p:cNvPr id="21" name="Straight Arrow Connector 20"/>
          <p:cNvCxnSpPr>
            <a:stCxn id="104" idx="3"/>
          </p:cNvCxnSpPr>
          <p:nvPr/>
        </p:nvCxnSpPr>
        <p:spPr>
          <a:xfrm>
            <a:off x="4749192" y="3881396"/>
            <a:ext cx="0" cy="108955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800600" y="4111752"/>
            <a:ext cx="1039261" cy="369332"/>
          </a:xfrm>
          <a:prstGeom prst="rect">
            <a:avLst/>
          </a:prstGeom>
          <a:noFill/>
        </p:spPr>
        <p:txBody>
          <a:bodyPr wrap="square" rtlCol="0">
            <a:spAutoFit/>
          </a:bodyPr>
          <a:lstStyle/>
          <a:p>
            <a:r>
              <a:rPr lang="en-MY" b="1" dirty="0" smtClean="0"/>
              <a:t>100 %</a:t>
            </a:r>
            <a:endParaRPr lang="en-MY" b="1" dirty="0"/>
          </a:p>
        </p:txBody>
      </p:sp>
      <p:sp>
        <p:nvSpPr>
          <p:cNvPr id="23" name="TextBox 22"/>
          <p:cNvSpPr txBox="1"/>
          <p:nvPr/>
        </p:nvSpPr>
        <p:spPr>
          <a:xfrm rot="20497175">
            <a:off x="1232483" y="3237145"/>
            <a:ext cx="1762076" cy="369332"/>
          </a:xfrm>
          <a:prstGeom prst="rect">
            <a:avLst/>
          </a:prstGeom>
          <a:noFill/>
        </p:spPr>
        <p:txBody>
          <a:bodyPr wrap="square" rtlCol="0">
            <a:spAutoFit/>
          </a:bodyPr>
          <a:lstStyle/>
          <a:p>
            <a:r>
              <a:rPr lang="en-MY" dirty="0" err="1" smtClean="0"/>
              <a:t>Nonradiative</a:t>
            </a:r>
            <a:endParaRPr lang="en-MY" dirty="0"/>
          </a:p>
        </p:txBody>
      </p:sp>
    </p:spTree>
    <p:extLst>
      <p:ext uri="{BB962C8B-B14F-4D97-AF65-F5344CB8AC3E}">
        <p14:creationId xmlns:p14="http://schemas.microsoft.com/office/powerpoint/2010/main" val="2525822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8"/>
                                        </p:tgtEl>
                                      </p:cBhvr>
                                    </p:animEffect>
                                    <p:animScale>
                                      <p:cBhvr>
                                        <p:cTn id="11" dur="250" autoRev="1" fill="hold"/>
                                        <p:tgtEl>
                                          <p:spTgt spid="8"/>
                                        </p:tgtEl>
                                      </p:cBhvr>
                                      <p:by x="105000" y="105000"/>
                                    </p:animScale>
                                  </p:childTnLst>
                                </p:cTn>
                              </p:par>
                            </p:childTnLst>
                          </p:cTn>
                        </p:par>
                        <p:par>
                          <p:cTn id="12" fill="hold">
                            <p:stCondLst>
                              <p:cond delay="1000"/>
                            </p:stCondLst>
                            <p:childTnLst>
                              <p:par>
                                <p:cTn id="13" presetID="26" presetClass="emph" presetSubtype="0" fill="hold" nodeType="afterEffect">
                                  <p:stCondLst>
                                    <p:cond delay="0"/>
                                  </p:stCondLst>
                                  <p:childTnLst>
                                    <p:animEffect transition="out" filter="fade">
                                      <p:cBhvr>
                                        <p:cTn id="14" dur="500" tmFilter="0, 0; .2, .5; .8, .5; 1, 0"/>
                                        <p:tgtEl>
                                          <p:spTgt spid="12"/>
                                        </p:tgtEl>
                                      </p:cBhvr>
                                    </p:animEffect>
                                    <p:animScale>
                                      <p:cBhvr>
                                        <p:cTn id="15" dur="250" autoRev="1" fill="hold"/>
                                        <p:tgtEl>
                                          <p:spTgt spid="12"/>
                                        </p:tgtEl>
                                      </p:cBhvr>
                                      <p:by x="105000" y="105000"/>
                                    </p:animScale>
                                  </p:childTnLst>
                                </p:cTn>
                              </p:par>
                            </p:childTnLst>
                          </p:cTn>
                        </p:par>
                        <p:par>
                          <p:cTn id="16" fill="hold">
                            <p:stCondLst>
                              <p:cond delay="1500"/>
                            </p:stCondLst>
                            <p:childTnLst>
                              <p:par>
                                <p:cTn id="17" presetID="26" presetClass="emph" presetSubtype="0" fill="hold" nodeType="afterEffect">
                                  <p:stCondLst>
                                    <p:cond delay="0"/>
                                  </p:stCondLst>
                                  <p:childTnLst>
                                    <p:animEffect transition="out" filter="fade">
                                      <p:cBhvr>
                                        <p:cTn id="18" dur="500" tmFilter="0, 0; .2, .5; .8, .5; 1, 0"/>
                                        <p:tgtEl>
                                          <p:spTgt spid="12"/>
                                        </p:tgtEl>
                                      </p:cBhvr>
                                    </p:animEffect>
                                    <p:animScale>
                                      <p:cBhvr>
                                        <p:cTn id="19" dur="250" autoRev="1" fill="hold"/>
                                        <p:tgtEl>
                                          <p:spTgt spid="12"/>
                                        </p:tgtEl>
                                      </p:cBhvr>
                                      <p:by x="105000" y="105000"/>
                                    </p:animScale>
                                  </p:childTnLst>
                                </p:cTn>
                              </p:par>
                              <p:par>
                                <p:cTn id="20" presetID="64" presetClass="path" presetSubtype="0" accel="50000" decel="50000" fill="hold" grpId="0" nodeType="withEffect">
                                  <p:stCondLst>
                                    <p:cond delay="0"/>
                                  </p:stCondLst>
                                  <p:childTnLst>
                                    <p:animMotion origin="layout" path="M 0 0 L 0 -0.25 E" pathEditMode="relative" ptsTypes="">
                                      <p:cBhvr>
                                        <p:cTn id="21" dur="1000" fill="hold"/>
                                        <p:tgtEl>
                                          <p:spTgt spid="17"/>
                                        </p:tgtEl>
                                        <p:attrNameLst>
                                          <p:attrName>ppt_x</p:attrName>
                                          <p:attrName>ppt_y</p:attrName>
                                        </p:attrNameLst>
                                      </p:cBhvr>
                                    </p:animMotion>
                                  </p:childTnLst>
                                </p:cTn>
                              </p:par>
                              <p:par>
                                <p:cTn id="22" presetID="10" presetClass="exit" presetSubtype="0" fill="hold" nodeType="withEffect">
                                  <p:stCondLst>
                                    <p:cond delay="0"/>
                                  </p:stCondLst>
                                  <p:childTnLst>
                                    <p:animEffect transition="out" filter="fade">
                                      <p:cBhvr>
                                        <p:cTn id="23" dur="500"/>
                                        <p:tgtEl>
                                          <p:spTgt spid="12"/>
                                        </p:tgtEl>
                                      </p:cBhvr>
                                    </p:animEffect>
                                    <p:set>
                                      <p:cBhvr>
                                        <p:cTn id="24" dur="1" fill="hold">
                                          <p:stCondLst>
                                            <p:cond delay="499"/>
                                          </p:stCondLst>
                                        </p:cTn>
                                        <p:tgtEl>
                                          <p:spTgt spid="12"/>
                                        </p:tgtEl>
                                        <p:attrNameLst>
                                          <p:attrName>style.visibility</p:attrName>
                                        </p:attrNameLst>
                                      </p:cBhvr>
                                      <p:to>
                                        <p:strVal val="hidden"/>
                                      </p:to>
                                    </p:set>
                                  </p:childTnLst>
                                </p:cTn>
                              </p:par>
                              <p:par>
                                <p:cTn id="25" presetID="1" presetClass="entr" presetSubtype="0" fill="hold" nodeType="withEffect">
                                  <p:stCondLst>
                                    <p:cond delay="500"/>
                                  </p:stCondLst>
                                  <p:childTnLst>
                                    <p:set>
                                      <p:cBhvr>
                                        <p:cTn id="26" dur="1" fill="hold">
                                          <p:stCondLst>
                                            <p:cond delay="0"/>
                                          </p:stCondLst>
                                        </p:cTn>
                                        <p:tgtEl>
                                          <p:spTgt spid="4"/>
                                        </p:tgtEl>
                                        <p:attrNameLst>
                                          <p:attrName>style.visibility</p:attrName>
                                        </p:attrNameLst>
                                      </p:cBhvr>
                                      <p:to>
                                        <p:strVal val="visible"/>
                                      </p:to>
                                    </p:set>
                                  </p:childTnLst>
                                </p:cTn>
                              </p:par>
                            </p:childTnLst>
                          </p:cTn>
                        </p:par>
                        <p:par>
                          <p:cTn id="27" fill="hold">
                            <p:stCondLst>
                              <p:cond delay="2500"/>
                            </p:stCondLst>
                            <p:childTnLst>
                              <p:par>
                                <p:cTn id="28" presetID="1" presetClass="exit" presetSubtype="0" fill="hold" grpId="1" nodeType="afterEffect">
                                  <p:stCondLst>
                                    <p:cond delay="0"/>
                                  </p:stCondLst>
                                  <p:childTnLst>
                                    <p:set>
                                      <p:cBhvr>
                                        <p:cTn id="29" dur="1" fill="hold">
                                          <p:stCondLst>
                                            <p:cond delay="0"/>
                                          </p:stCondLst>
                                        </p:cTn>
                                        <p:tgtEl>
                                          <p:spTgt spid="17"/>
                                        </p:tgtEl>
                                        <p:attrNameLst>
                                          <p:attrName>style.visibility</p:attrName>
                                        </p:attrNameLst>
                                      </p:cBhvr>
                                      <p:to>
                                        <p:strVal val="hidden"/>
                                      </p:to>
                                    </p:set>
                                  </p:childTnLst>
                                </p:cTn>
                              </p:par>
                              <p:par>
                                <p:cTn id="30" presetID="1" presetClass="entr" presetSubtype="0"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42" presetClass="path" presetSubtype="0" accel="50000" decel="50000" fill="hold" grpId="1" nodeType="clickEffect">
                                  <p:stCondLst>
                                    <p:cond delay="0"/>
                                  </p:stCondLst>
                                  <p:childTnLst>
                                    <p:animMotion origin="layout" path="M 0 0 L 0 0.25 E" pathEditMode="relative" ptsTypes="">
                                      <p:cBhvr>
                                        <p:cTn id="35" dur="1000" fill="hold"/>
                                        <p:tgtEl>
                                          <p:spTgt spid="25"/>
                                        </p:tgtEl>
                                        <p:attrNameLst>
                                          <p:attrName>ppt_x</p:attrName>
                                          <p:attrName>ppt_y</p:attrName>
                                        </p:attrNameLst>
                                      </p:cBhvr>
                                    </p:animMotion>
                                  </p:childTnLst>
                                </p:cTn>
                              </p:par>
                              <p:par>
                                <p:cTn id="36" presetID="10" presetClass="entr" presetSubtype="0" fill="hold" nodeType="withEffect">
                                  <p:stCondLst>
                                    <p:cond delay="50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1000"/>
                                        <p:tgtEl>
                                          <p:spTgt spid="26"/>
                                        </p:tgtEl>
                                      </p:cBhvr>
                                    </p:animEffect>
                                  </p:childTnLst>
                                </p:cTn>
                              </p:par>
                            </p:childTnLst>
                          </p:cTn>
                        </p:par>
                        <p:par>
                          <p:cTn id="39" fill="hold">
                            <p:stCondLst>
                              <p:cond delay="1500"/>
                            </p:stCondLst>
                            <p:childTnLst>
                              <p:par>
                                <p:cTn id="40" presetID="26" presetClass="emph" presetSubtype="0" fill="hold" nodeType="afterEffect">
                                  <p:stCondLst>
                                    <p:cond delay="0"/>
                                  </p:stCondLst>
                                  <p:childTnLst>
                                    <p:animEffect transition="out" filter="fade">
                                      <p:cBhvr>
                                        <p:cTn id="41" dur="500" tmFilter="0, 0; .2, .5; .8, .5; 1, 0"/>
                                        <p:tgtEl>
                                          <p:spTgt spid="26"/>
                                        </p:tgtEl>
                                      </p:cBhvr>
                                    </p:animEffect>
                                    <p:animScale>
                                      <p:cBhvr>
                                        <p:cTn id="42" dur="250" autoRev="1" fill="hold"/>
                                        <p:tgtEl>
                                          <p:spTgt spid="26"/>
                                        </p:tgtEl>
                                      </p:cBhvr>
                                      <p:by x="105000" y="105000"/>
                                    </p:animScale>
                                  </p:childTnLst>
                                </p:cTn>
                              </p:par>
                            </p:childTnLst>
                          </p:cTn>
                        </p:par>
                        <p:par>
                          <p:cTn id="43" fill="hold">
                            <p:stCondLst>
                              <p:cond delay="2000"/>
                            </p:stCondLst>
                            <p:childTnLst>
                              <p:par>
                                <p:cTn id="44" presetID="14" presetClass="entr" presetSubtype="10" fill="hold" grpId="0" nodeType="after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randombar(horizontal)">
                                      <p:cBhvr>
                                        <p:cTn id="46" dur="500"/>
                                        <p:tgtEl>
                                          <p:spTgt spid="30"/>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7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8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8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79"/>
                                        </p:tgtEl>
                                        <p:attrNameLst>
                                          <p:attrName>style.visibility</p:attrName>
                                        </p:attrNameLst>
                                      </p:cBhvr>
                                      <p:to>
                                        <p:strVal val="visible"/>
                                      </p:to>
                                    </p:set>
                                    <p:animEffect transition="in" filter="fade">
                                      <p:cBhvr>
                                        <p:cTn id="65" dur="500"/>
                                        <p:tgtEl>
                                          <p:spTgt spid="79"/>
                                        </p:tgtEl>
                                      </p:cBhvr>
                                    </p:animEffect>
                                  </p:childTnLst>
                                </p:cTn>
                              </p:par>
                            </p:childTnLst>
                          </p:cTn>
                        </p:par>
                        <p:par>
                          <p:cTn id="66" fill="hold">
                            <p:stCondLst>
                              <p:cond delay="500"/>
                            </p:stCondLst>
                            <p:childTnLst>
                              <p:par>
                                <p:cTn id="67" presetID="26" presetClass="emph" presetSubtype="0" fill="hold" nodeType="afterEffect">
                                  <p:stCondLst>
                                    <p:cond delay="0"/>
                                  </p:stCondLst>
                                  <p:childTnLst>
                                    <p:animEffect transition="out" filter="fade">
                                      <p:cBhvr>
                                        <p:cTn id="68" dur="500" tmFilter="0, 0; .2, .5; .8, .5; 1, 0"/>
                                        <p:tgtEl>
                                          <p:spTgt spid="79"/>
                                        </p:tgtEl>
                                      </p:cBhvr>
                                    </p:animEffect>
                                    <p:animScale>
                                      <p:cBhvr>
                                        <p:cTn id="69" dur="250" autoRev="1" fill="hold"/>
                                        <p:tgtEl>
                                          <p:spTgt spid="79"/>
                                        </p:tgtEl>
                                      </p:cBhvr>
                                      <p:by x="105000" y="105000"/>
                                    </p:animScale>
                                  </p:childTnLst>
                                </p:cTn>
                              </p:par>
                            </p:childTnLst>
                          </p:cTn>
                        </p:par>
                        <p:par>
                          <p:cTn id="70" fill="hold">
                            <p:stCondLst>
                              <p:cond delay="1000"/>
                            </p:stCondLst>
                            <p:childTnLst>
                              <p:par>
                                <p:cTn id="71" presetID="26" presetClass="emph" presetSubtype="0" fill="hold" nodeType="afterEffect">
                                  <p:stCondLst>
                                    <p:cond delay="0"/>
                                  </p:stCondLst>
                                  <p:childTnLst>
                                    <p:animEffect transition="out" filter="fade">
                                      <p:cBhvr>
                                        <p:cTn id="72" dur="500" tmFilter="0, 0; .2, .5; .8, .5; 1, 0"/>
                                        <p:tgtEl>
                                          <p:spTgt spid="62"/>
                                        </p:tgtEl>
                                      </p:cBhvr>
                                    </p:animEffect>
                                    <p:animScale>
                                      <p:cBhvr>
                                        <p:cTn id="73" dur="250" autoRev="1" fill="hold"/>
                                        <p:tgtEl>
                                          <p:spTgt spid="62"/>
                                        </p:tgtEl>
                                      </p:cBhvr>
                                      <p:by x="105000" y="105000"/>
                                    </p:animScale>
                                  </p:childTnLst>
                                </p:cTn>
                              </p:par>
                            </p:childTnLst>
                          </p:cTn>
                        </p:par>
                        <p:par>
                          <p:cTn id="74" fill="hold">
                            <p:stCondLst>
                              <p:cond delay="1500"/>
                            </p:stCondLst>
                            <p:childTnLst>
                              <p:par>
                                <p:cTn id="75" presetID="26" presetClass="emph" presetSubtype="0" fill="hold" nodeType="afterEffect">
                                  <p:stCondLst>
                                    <p:cond delay="0"/>
                                  </p:stCondLst>
                                  <p:childTnLst>
                                    <p:animEffect transition="out" filter="fade">
                                      <p:cBhvr>
                                        <p:cTn id="76" dur="500" tmFilter="0, 0; .2, .5; .8, .5; 1, 0"/>
                                        <p:tgtEl>
                                          <p:spTgt spid="62"/>
                                        </p:tgtEl>
                                      </p:cBhvr>
                                    </p:animEffect>
                                    <p:animScale>
                                      <p:cBhvr>
                                        <p:cTn id="77" dur="250" autoRev="1" fill="hold"/>
                                        <p:tgtEl>
                                          <p:spTgt spid="62"/>
                                        </p:tgtEl>
                                      </p:cBhvr>
                                      <p:by x="105000" y="105000"/>
                                    </p:animScale>
                                  </p:childTnLst>
                                </p:cTn>
                              </p:par>
                            </p:childTnLst>
                          </p:cTn>
                        </p:par>
                        <p:par>
                          <p:cTn id="78" fill="hold">
                            <p:stCondLst>
                              <p:cond delay="2000"/>
                            </p:stCondLst>
                            <p:childTnLst>
                              <p:par>
                                <p:cTn id="79" presetID="1" presetClass="exit" presetSubtype="0" fill="hold" nodeType="afterEffect">
                                  <p:stCondLst>
                                    <p:cond delay="0"/>
                                  </p:stCondLst>
                                  <p:childTnLst>
                                    <p:set>
                                      <p:cBhvr>
                                        <p:cTn id="80" dur="1" fill="hold">
                                          <p:stCondLst>
                                            <p:cond delay="0"/>
                                          </p:stCondLst>
                                        </p:cTn>
                                        <p:tgtEl>
                                          <p:spTgt spid="62"/>
                                        </p:tgtEl>
                                        <p:attrNameLst>
                                          <p:attrName>style.visibility</p:attrName>
                                        </p:attrNameLst>
                                      </p:cBhvr>
                                      <p:to>
                                        <p:strVal val="hidden"/>
                                      </p:to>
                                    </p:set>
                                  </p:childTnLst>
                                </p:cTn>
                              </p:par>
                            </p:childTnLst>
                          </p:cTn>
                        </p:par>
                        <p:par>
                          <p:cTn id="81" fill="hold">
                            <p:stCondLst>
                              <p:cond delay="2000"/>
                            </p:stCondLst>
                            <p:childTnLst>
                              <p:par>
                                <p:cTn id="82" presetID="64" presetClass="path" presetSubtype="0" accel="50000" decel="50000" fill="hold" grpId="1" nodeType="afterEffect">
                                  <p:stCondLst>
                                    <p:cond delay="0"/>
                                  </p:stCondLst>
                                  <p:childTnLst>
                                    <p:animMotion origin="layout" path="M 0 0 L 0 -0.25 E" pathEditMode="relative" ptsTypes="">
                                      <p:cBhvr>
                                        <p:cTn id="83" dur="1000" fill="hold"/>
                                        <p:tgtEl>
                                          <p:spTgt spid="83"/>
                                        </p:tgtEl>
                                        <p:attrNameLst>
                                          <p:attrName>ppt_x</p:attrName>
                                          <p:attrName>ppt_y</p:attrName>
                                        </p:attrNameLst>
                                      </p:cBhvr>
                                    </p:animMotion>
                                  </p:childTnLst>
                                </p:cTn>
                              </p:par>
                              <p:par>
                                <p:cTn id="84" presetID="1" presetClass="entr" presetSubtype="0" fill="hold" nodeType="withEffect">
                                  <p:stCondLst>
                                    <p:cond delay="500"/>
                                  </p:stCondLst>
                                  <p:childTnLst>
                                    <p:set>
                                      <p:cBhvr>
                                        <p:cTn id="85" dur="1" fill="hold">
                                          <p:stCondLst>
                                            <p:cond delay="0"/>
                                          </p:stCondLst>
                                        </p:cTn>
                                        <p:tgtEl>
                                          <p:spTgt spid="42"/>
                                        </p:tgtEl>
                                        <p:attrNameLst>
                                          <p:attrName>style.visibility</p:attrName>
                                        </p:attrNameLst>
                                      </p:cBhvr>
                                      <p:to>
                                        <p:strVal val="visible"/>
                                      </p:to>
                                    </p:set>
                                  </p:childTnLst>
                                </p:cTn>
                              </p:par>
                            </p:childTnLst>
                          </p:cTn>
                        </p:par>
                        <p:par>
                          <p:cTn id="86" fill="hold">
                            <p:stCondLst>
                              <p:cond delay="3000"/>
                            </p:stCondLst>
                            <p:childTnLst>
                              <p:par>
                                <p:cTn id="87" presetID="1" presetClass="exit" presetSubtype="0" fill="hold" grpId="2" nodeType="afterEffect">
                                  <p:stCondLst>
                                    <p:cond delay="0"/>
                                  </p:stCondLst>
                                  <p:childTnLst>
                                    <p:set>
                                      <p:cBhvr>
                                        <p:cTn id="88" dur="1" fill="hold">
                                          <p:stCondLst>
                                            <p:cond delay="0"/>
                                          </p:stCondLst>
                                        </p:cTn>
                                        <p:tgtEl>
                                          <p:spTgt spid="83"/>
                                        </p:tgtEl>
                                        <p:attrNameLst>
                                          <p:attrName>style.visibility</p:attrName>
                                        </p:attrNameLst>
                                      </p:cBhvr>
                                      <p:to>
                                        <p:strVal val="hidden"/>
                                      </p:to>
                                    </p:set>
                                  </p:childTnLst>
                                </p:cTn>
                              </p:par>
                              <p:par>
                                <p:cTn id="89" presetID="1" presetClass="entr" presetSubtype="0" fill="hold" grpId="0" nodeType="withEffect">
                                  <p:stCondLst>
                                    <p:cond delay="0"/>
                                  </p:stCondLst>
                                  <p:childTnLst>
                                    <p:set>
                                      <p:cBhvr>
                                        <p:cTn id="90" dur="1" fill="hold">
                                          <p:stCondLst>
                                            <p:cond delay="0"/>
                                          </p:stCondLst>
                                        </p:cTn>
                                        <p:tgtEl>
                                          <p:spTgt spid="90"/>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42" presetClass="path" presetSubtype="0" accel="50000" decel="50000" fill="hold" grpId="1" nodeType="clickEffect">
                                  <p:stCondLst>
                                    <p:cond delay="0"/>
                                  </p:stCondLst>
                                  <p:childTnLst>
                                    <p:animMotion origin="layout" path="M 0 0 L 0 0.25 E" pathEditMode="relative" ptsTypes="">
                                      <p:cBhvr>
                                        <p:cTn id="94" dur="1000" fill="hold"/>
                                        <p:tgtEl>
                                          <p:spTgt spid="90"/>
                                        </p:tgtEl>
                                        <p:attrNameLst>
                                          <p:attrName>ppt_x</p:attrName>
                                          <p:attrName>ppt_y</p:attrName>
                                        </p:attrNameLst>
                                      </p:cBhvr>
                                    </p:animMotion>
                                  </p:childTnLst>
                                </p:cTn>
                              </p:par>
                            </p:childTnLst>
                          </p:cTn>
                        </p:par>
                        <p:par>
                          <p:cTn id="95" fill="hold">
                            <p:stCondLst>
                              <p:cond delay="1000"/>
                            </p:stCondLst>
                            <p:childTnLst>
                              <p:par>
                                <p:cTn id="96" presetID="10" presetClass="entr" presetSubtype="0" fill="hold" nodeType="afterEffect">
                                  <p:stCondLst>
                                    <p:cond delay="0"/>
                                  </p:stCondLst>
                                  <p:childTnLst>
                                    <p:set>
                                      <p:cBhvr>
                                        <p:cTn id="97" dur="1" fill="hold">
                                          <p:stCondLst>
                                            <p:cond delay="0"/>
                                          </p:stCondLst>
                                        </p:cTn>
                                        <p:tgtEl>
                                          <p:spTgt spid="91"/>
                                        </p:tgtEl>
                                        <p:attrNameLst>
                                          <p:attrName>style.visibility</p:attrName>
                                        </p:attrNameLst>
                                      </p:cBhvr>
                                      <p:to>
                                        <p:strVal val="visible"/>
                                      </p:to>
                                    </p:set>
                                    <p:animEffect transition="in" filter="fade">
                                      <p:cBhvr>
                                        <p:cTn id="98" dur="1000"/>
                                        <p:tgtEl>
                                          <p:spTgt spid="91"/>
                                        </p:tgtEl>
                                      </p:cBhvr>
                                    </p:animEffect>
                                  </p:childTnLst>
                                </p:cTn>
                              </p:par>
                            </p:childTnLst>
                          </p:cTn>
                        </p:par>
                        <p:par>
                          <p:cTn id="99" fill="hold">
                            <p:stCondLst>
                              <p:cond delay="2000"/>
                            </p:stCondLst>
                            <p:childTnLst>
                              <p:par>
                                <p:cTn id="100" presetID="26" presetClass="emph" presetSubtype="0" fill="hold" nodeType="afterEffect">
                                  <p:stCondLst>
                                    <p:cond delay="0"/>
                                  </p:stCondLst>
                                  <p:childTnLst>
                                    <p:animEffect transition="out" filter="fade">
                                      <p:cBhvr>
                                        <p:cTn id="101" dur="500" tmFilter="0, 0; .2, .5; .8, .5; 1, 0"/>
                                        <p:tgtEl>
                                          <p:spTgt spid="91"/>
                                        </p:tgtEl>
                                      </p:cBhvr>
                                    </p:animEffect>
                                    <p:animScale>
                                      <p:cBhvr>
                                        <p:cTn id="102" dur="250" autoRev="1" fill="hold"/>
                                        <p:tgtEl>
                                          <p:spTgt spid="91"/>
                                        </p:tgtEl>
                                      </p:cBhvr>
                                      <p:by x="105000" y="105000"/>
                                    </p:animScale>
                                  </p:childTnLst>
                                </p:cTn>
                              </p:par>
                            </p:childTnLst>
                          </p:cTn>
                        </p:par>
                        <p:par>
                          <p:cTn id="103" fill="hold">
                            <p:stCondLst>
                              <p:cond delay="2500"/>
                            </p:stCondLst>
                            <p:childTnLst>
                              <p:par>
                                <p:cTn id="104" presetID="14" presetClass="entr" presetSubtype="10" fill="hold" nodeType="afterEffect">
                                  <p:stCondLst>
                                    <p:cond delay="0"/>
                                  </p:stCondLst>
                                  <p:childTnLst>
                                    <p:set>
                                      <p:cBhvr>
                                        <p:cTn id="105" dur="1" fill="hold">
                                          <p:stCondLst>
                                            <p:cond delay="0"/>
                                          </p:stCondLst>
                                        </p:cTn>
                                        <p:tgtEl>
                                          <p:spTgt spid="74"/>
                                        </p:tgtEl>
                                        <p:attrNameLst>
                                          <p:attrName>style.visibility</p:attrName>
                                        </p:attrNameLst>
                                      </p:cBhvr>
                                      <p:to>
                                        <p:strVal val="visible"/>
                                      </p:to>
                                    </p:set>
                                    <p:animEffect transition="in" filter="randombar(horizontal)">
                                      <p:cBhvr>
                                        <p:cTn id="106" dur="500"/>
                                        <p:tgtEl>
                                          <p:spTgt spid="74"/>
                                        </p:tgtEl>
                                      </p:cBhvr>
                                    </p:animEffec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nodeType="clickEffect">
                                  <p:stCondLst>
                                    <p:cond delay="0"/>
                                  </p:stCondLst>
                                  <p:childTnLst>
                                    <p:set>
                                      <p:cBhvr>
                                        <p:cTn id="110" dur="1" fill="hold">
                                          <p:stCondLst>
                                            <p:cond delay="0"/>
                                          </p:stCondLst>
                                        </p:cTn>
                                        <p:tgtEl>
                                          <p:spTgt spid="91"/>
                                        </p:tgtEl>
                                        <p:attrNameLst>
                                          <p:attrName>style.visibility</p:attrName>
                                        </p:attrNameLst>
                                      </p:cBhvr>
                                      <p:to>
                                        <p:strVal val="hidden"/>
                                      </p:to>
                                    </p:set>
                                  </p:childTnLst>
                                </p:cTn>
                              </p:par>
                              <p:par>
                                <p:cTn id="111" presetID="1" presetClass="exit" presetSubtype="0" fill="hold" nodeType="withEffect">
                                  <p:stCondLst>
                                    <p:cond delay="0"/>
                                  </p:stCondLst>
                                  <p:childTnLst>
                                    <p:set>
                                      <p:cBhvr>
                                        <p:cTn id="112" dur="1" fill="hold">
                                          <p:stCondLst>
                                            <p:cond delay="0"/>
                                          </p:stCondLst>
                                        </p:cTn>
                                        <p:tgtEl>
                                          <p:spTgt spid="74"/>
                                        </p:tgtEl>
                                        <p:attrNameLst>
                                          <p:attrName>style.visibility</p:attrName>
                                        </p:attrNameLst>
                                      </p:cBhvr>
                                      <p:to>
                                        <p:strVal val="hidden"/>
                                      </p:to>
                                    </p:set>
                                  </p:childTnLst>
                                </p:cTn>
                              </p:par>
                              <p:par>
                                <p:cTn id="113" presetID="1" presetClass="exit" presetSubtype="0" fill="hold" grpId="2" nodeType="withEffect">
                                  <p:stCondLst>
                                    <p:cond delay="0"/>
                                  </p:stCondLst>
                                  <p:childTnLst>
                                    <p:set>
                                      <p:cBhvr>
                                        <p:cTn id="114" dur="1" fill="hold">
                                          <p:stCondLst>
                                            <p:cond delay="0"/>
                                          </p:stCondLst>
                                        </p:cTn>
                                        <p:tgtEl>
                                          <p:spTgt spid="90"/>
                                        </p:tgtEl>
                                        <p:attrNameLst>
                                          <p:attrName>style.visibility</p:attrName>
                                        </p:attrNameLst>
                                      </p:cBhvr>
                                      <p:to>
                                        <p:strVal val="hidden"/>
                                      </p:to>
                                    </p:set>
                                  </p:childTnLst>
                                </p:cTn>
                              </p:par>
                              <p:par>
                                <p:cTn id="115" presetID="1" presetClass="entr" presetSubtype="0" fill="hold" grpId="0" nodeType="withEffect">
                                  <p:stCondLst>
                                    <p:cond delay="0"/>
                                  </p:stCondLst>
                                  <p:childTnLst>
                                    <p:set>
                                      <p:cBhvr>
                                        <p:cTn id="116" dur="1" fill="hold">
                                          <p:stCondLst>
                                            <p:cond delay="0"/>
                                          </p:stCondLst>
                                        </p:cTn>
                                        <p:tgtEl>
                                          <p:spTgt spid="109"/>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35" presetClass="path" presetSubtype="0" accel="50000" decel="50000" fill="hold" grpId="1" nodeType="clickEffect">
                                  <p:stCondLst>
                                    <p:cond delay="0"/>
                                  </p:stCondLst>
                                  <p:childTnLst>
                                    <p:animMotion origin="layout" path="M 0.00087 -0.00138 L -0.20851 0.08056 " pathEditMode="relative" rAng="0" ptsTypes="AA">
                                      <p:cBhvr>
                                        <p:cTn id="120" dur="1000" fill="hold"/>
                                        <p:tgtEl>
                                          <p:spTgt spid="109"/>
                                        </p:tgtEl>
                                        <p:attrNameLst>
                                          <p:attrName>ppt_x</p:attrName>
                                          <p:attrName>ppt_y</p:attrName>
                                        </p:attrNameLst>
                                      </p:cBhvr>
                                      <p:rCtr x="-10469" y="4097"/>
                                    </p:animMotion>
                                  </p:childTnLst>
                                </p:cTn>
                              </p:par>
                              <p:par>
                                <p:cTn id="121" presetID="10" presetClass="entr" presetSubtype="0" fill="hold" grpId="0" nodeType="withEffect">
                                  <p:stCondLst>
                                    <p:cond delay="500"/>
                                  </p:stCondLst>
                                  <p:childTnLst>
                                    <p:set>
                                      <p:cBhvr>
                                        <p:cTn id="122" dur="1" fill="hold">
                                          <p:stCondLst>
                                            <p:cond delay="0"/>
                                          </p:stCondLst>
                                        </p:cTn>
                                        <p:tgtEl>
                                          <p:spTgt spid="23"/>
                                        </p:tgtEl>
                                        <p:attrNameLst>
                                          <p:attrName>style.visibility</p:attrName>
                                        </p:attrNameLst>
                                      </p:cBhvr>
                                      <p:to>
                                        <p:strVal val="visible"/>
                                      </p:to>
                                    </p:set>
                                    <p:animEffect transition="in" filter="fade">
                                      <p:cBhvr>
                                        <p:cTn id="123" dur="500"/>
                                        <p:tgtEl>
                                          <p:spTgt spid="23"/>
                                        </p:tgtEl>
                                      </p:cBhvr>
                                    </p:animEffect>
                                  </p:childTnLst>
                                </p:cTn>
                              </p:par>
                            </p:childTnLst>
                          </p:cTn>
                        </p:par>
                        <p:par>
                          <p:cTn id="124" fill="hold">
                            <p:stCondLst>
                              <p:cond delay="1000"/>
                            </p:stCondLst>
                            <p:childTnLst>
                              <p:par>
                                <p:cTn id="125" presetID="10" presetClass="exit" presetSubtype="0" fill="hold" grpId="1" nodeType="afterEffect">
                                  <p:stCondLst>
                                    <p:cond delay="0"/>
                                  </p:stCondLst>
                                  <p:childTnLst>
                                    <p:animEffect transition="out" filter="fade">
                                      <p:cBhvr>
                                        <p:cTn id="126" dur="500"/>
                                        <p:tgtEl>
                                          <p:spTgt spid="23"/>
                                        </p:tgtEl>
                                      </p:cBhvr>
                                    </p:animEffect>
                                    <p:set>
                                      <p:cBhvr>
                                        <p:cTn id="127" dur="1" fill="hold">
                                          <p:stCondLst>
                                            <p:cond delay="499"/>
                                          </p:stCondLst>
                                        </p:cTn>
                                        <p:tgtEl>
                                          <p:spTgt spid="23"/>
                                        </p:tgtEl>
                                        <p:attrNameLst>
                                          <p:attrName>style.visibility</p:attrName>
                                        </p:attrNameLst>
                                      </p:cBhvr>
                                      <p:to>
                                        <p:strVal val="hidden"/>
                                      </p:to>
                                    </p:set>
                                  </p:childTnLst>
                                </p:cTn>
                              </p:par>
                              <p:par>
                                <p:cTn id="128" presetID="53" presetClass="entr" presetSubtype="16" fill="hold" grpId="0" nodeType="withEffect">
                                  <p:stCondLst>
                                    <p:cond delay="500"/>
                                  </p:stCondLst>
                                  <p:childTnLst>
                                    <p:set>
                                      <p:cBhvr>
                                        <p:cTn id="129" dur="1" fill="hold">
                                          <p:stCondLst>
                                            <p:cond delay="0"/>
                                          </p:stCondLst>
                                        </p:cTn>
                                        <p:tgtEl>
                                          <p:spTgt spid="6149"/>
                                        </p:tgtEl>
                                        <p:attrNameLst>
                                          <p:attrName>style.visibility</p:attrName>
                                        </p:attrNameLst>
                                      </p:cBhvr>
                                      <p:to>
                                        <p:strVal val="visible"/>
                                      </p:to>
                                    </p:set>
                                    <p:anim calcmode="lin" valueType="num">
                                      <p:cBhvr>
                                        <p:cTn id="130" dur="500" fill="hold"/>
                                        <p:tgtEl>
                                          <p:spTgt spid="6149"/>
                                        </p:tgtEl>
                                        <p:attrNameLst>
                                          <p:attrName>ppt_w</p:attrName>
                                        </p:attrNameLst>
                                      </p:cBhvr>
                                      <p:tavLst>
                                        <p:tav tm="0">
                                          <p:val>
                                            <p:fltVal val="0"/>
                                          </p:val>
                                        </p:tav>
                                        <p:tav tm="100000">
                                          <p:val>
                                            <p:strVal val="#ppt_w"/>
                                          </p:val>
                                        </p:tav>
                                      </p:tavLst>
                                    </p:anim>
                                    <p:anim calcmode="lin" valueType="num">
                                      <p:cBhvr>
                                        <p:cTn id="131" dur="500" fill="hold"/>
                                        <p:tgtEl>
                                          <p:spTgt spid="6149"/>
                                        </p:tgtEl>
                                        <p:attrNameLst>
                                          <p:attrName>ppt_h</p:attrName>
                                        </p:attrNameLst>
                                      </p:cBhvr>
                                      <p:tavLst>
                                        <p:tav tm="0">
                                          <p:val>
                                            <p:fltVal val="0"/>
                                          </p:val>
                                        </p:tav>
                                        <p:tav tm="100000">
                                          <p:val>
                                            <p:strVal val="#ppt_h"/>
                                          </p:val>
                                        </p:tav>
                                      </p:tavLst>
                                    </p:anim>
                                    <p:animEffect transition="in" filter="fade">
                                      <p:cBhvr>
                                        <p:cTn id="132" dur="500"/>
                                        <p:tgtEl>
                                          <p:spTgt spid="6149"/>
                                        </p:tgtEl>
                                      </p:cBhvr>
                                    </p:animEffect>
                                  </p:childTnLst>
                                </p:cTn>
                              </p:par>
                            </p:childTnLst>
                          </p:cTn>
                        </p:par>
                        <p:par>
                          <p:cTn id="133" fill="hold">
                            <p:stCondLst>
                              <p:cond delay="2000"/>
                            </p:stCondLst>
                            <p:childTnLst>
                              <p:par>
                                <p:cTn id="134" presetID="14" presetClass="entr" presetSubtype="10" fill="hold" nodeType="afterEffect">
                                  <p:stCondLst>
                                    <p:cond delay="0"/>
                                  </p:stCondLst>
                                  <p:childTnLst>
                                    <p:set>
                                      <p:cBhvr>
                                        <p:cTn id="135" dur="1" fill="hold">
                                          <p:stCondLst>
                                            <p:cond delay="0"/>
                                          </p:stCondLst>
                                        </p:cTn>
                                        <p:tgtEl>
                                          <p:spTgt spid="6148"/>
                                        </p:tgtEl>
                                        <p:attrNameLst>
                                          <p:attrName>style.visibility</p:attrName>
                                        </p:attrNameLst>
                                      </p:cBhvr>
                                      <p:to>
                                        <p:strVal val="visible"/>
                                      </p:to>
                                    </p:set>
                                    <p:animEffect transition="in" filter="randombar(horizontal)">
                                      <p:cBhvr>
                                        <p:cTn id="136" dur="500"/>
                                        <p:tgtEl>
                                          <p:spTgt spid="6148"/>
                                        </p:tgtEl>
                                      </p:cBhvr>
                                    </p:animEffect>
                                  </p:childTnLst>
                                </p:cTn>
                              </p:par>
                            </p:childTnLst>
                          </p:cTn>
                        </p:par>
                      </p:childTnLst>
                    </p:cTn>
                  </p:par>
                  <p:par>
                    <p:cTn id="137" fill="hold">
                      <p:stCondLst>
                        <p:cond delay="indefinite"/>
                      </p:stCondLst>
                      <p:childTnLst>
                        <p:par>
                          <p:cTn id="138" fill="hold">
                            <p:stCondLst>
                              <p:cond delay="0"/>
                            </p:stCondLst>
                            <p:childTnLst>
                              <p:par>
                                <p:cTn id="139" presetID="14" presetClass="entr" presetSubtype="10" fill="hold" nodeType="clickEffect">
                                  <p:stCondLst>
                                    <p:cond delay="0"/>
                                  </p:stCondLst>
                                  <p:childTnLst>
                                    <p:set>
                                      <p:cBhvr>
                                        <p:cTn id="140" dur="1" fill="hold">
                                          <p:stCondLst>
                                            <p:cond delay="0"/>
                                          </p:stCondLst>
                                        </p:cTn>
                                        <p:tgtEl>
                                          <p:spTgt spid="74"/>
                                        </p:tgtEl>
                                        <p:attrNameLst>
                                          <p:attrName>style.visibility</p:attrName>
                                        </p:attrNameLst>
                                      </p:cBhvr>
                                      <p:to>
                                        <p:strVal val="visible"/>
                                      </p:to>
                                    </p:set>
                                    <p:animEffect transition="in" filter="randombar(horizontal)">
                                      <p:cBhvr>
                                        <p:cTn id="141" dur="500"/>
                                        <p:tgtEl>
                                          <p:spTgt spid="74"/>
                                        </p:tgtEl>
                                      </p:cBhvr>
                                    </p:animEffect>
                                  </p:childTnLst>
                                </p:cTn>
                              </p:par>
                            </p:childTnLst>
                          </p:cTn>
                        </p:par>
                      </p:childTnLst>
                    </p:cTn>
                  </p:par>
                  <p:par>
                    <p:cTn id="142" fill="hold">
                      <p:stCondLst>
                        <p:cond delay="indefinite"/>
                      </p:stCondLst>
                      <p:childTnLst>
                        <p:par>
                          <p:cTn id="143" fill="hold">
                            <p:stCondLst>
                              <p:cond delay="0"/>
                            </p:stCondLst>
                            <p:childTnLst>
                              <p:par>
                                <p:cTn id="144" presetID="47" presetClass="entr" presetSubtype="0" fill="hold" nodeType="clickEffect">
                                  <p:stCondLst>
                                    <p:cond delay="0"/>
                                  </p:stCondLst>
                                  <p:childTnLst>
                                    <p:set>
                                      <p:cBhvr>
                                        <p:cTn id="145" dur="1" fill="hold">
                                          <p:stCondLst>
                                            <p:cond delay="0"/>
                                          </p:stCondLst>
                                        </p:cTn>
                                        <p:tgtEl>
                                          <p:spTgt spid="21"/>
                                        </p:tgtEl>
                                        <p:attrNameLst>
                                          <p:attrName>style.visibility</p:attrName>
                                        </p:attrNameLst>
                                      </p:cBhvr>
                                      <p:to>
                                        <p:strVal val="visible"/>
                                      </p:to>
                                    </p:set>
                                    <p:animEffect transition="in" filter="fade">
                                      <p:cBhvr>
                                        <p:cTn id="146" dur="500"/>
                                        <p:tgtEl>
                                          <p:spTgt spid="21"/>
                                        </p:tgtEl>
                                      </p:cBhvr>
                                    </p:animEffect>
                                    <p:anim calcmode="lin" valueType="num">
                                      <p:cBhvr>
                                        <p:cTn id="147" dur="500" fill="hold"/>
                                        <p:tgtEl>
                                          <p:spTgt spid="21"/>
                                        </p:tgtEl>
                                        <p:attrNameLst>
                                          <p:attrName>ppt_x</p:attrName>
                                        </p:attrNameLst>
                                      </p:cBhvr>
                                      <p:tavLst>
                                        <p:tav tm="0">
                                          <p:val>
                                            <p:strVal val="#ppt_x"/>
                                          </p:val>
                                        </p:tav>
                                        <p:tav tm="100000">
                                          <p:val>
                                            <p:strVal val="#ppt_x"/>
                                          </p:val>
                                        </p:tav>
                                      </p:tavLst>
                                    </p:anim>
                                    <p:anim calcmode="lin" valueType="num">
                                      <p:cBhvr>
                                        <p:cTn id="148" dur="500" fill="hold"/>
                                        <p:tgtEl>
                                          <p:spTgt spid="21"/>
                                        </p:tgtEl>
                                        <p:attrNameLst>
                                          <p:attrName>ppt_y</p:attrName>
                                        </p:attrNameLst>
                                      </p:cBhvr>
                                      <p:tavLst>
                                        <p:tav tm="0">
                                          <p:val>
                                            <p:strVal val="#ppt_y-.1"/>
                                          </p:val>
                                        </p:tav>
                                        <p:tav tm="100000">
                                          <p:val>
                                            <p:strVal val="#ppt_y"/>
                                          </p:val>
                                        </p:tav>
                                      </p:tavLst>
                                    </p:anim>
                                  </p:childTnLst>
                                </p:cTn>
                              </p:par>
                            </p:childTnLst>
                          </p:cTn>
                        </p:par>
                        <p:par>
                          <p:cTn id="149" fill="hold">
                            <p:stCondLst>
                              <p:cond delay="500"/>
                            </p:stCondLst>
                            <p:childTnLst>
                              <p:par>
                                <p:cTn id="150" presetID="53" presetClass="entr" presetSubtype="16" fill="hold" grpId="0" nodeType="afterEffect">
                                  <p:stCondLst>
                                    <p:cond delay="0"/>
                                  </p:stCondLst>
                                  <p:childTnLst>
                                    <p:set>
                                      <p:cBhvr>
                                        <p:cTn id="151" dur="1" fill="hold">
                                          <p:stCondLst>
                                            <p:cond delay="0"/>
                                          </p:stCondLst>
                                        </p:cTn>
                                        <p:tgtEl>
                                          <p:spTgt spid="22"/>
                                        </p:tgtEl>
                                        <p:attrNameLst>
                                          <p:attrName>style.visibility</p:attrName>
                                        </p:attrNameLst>
                                      </p:cBhvr>
                                      <p:to>
                                        <p:strVal val="visible"/>
                                      </p:to>
                                    </p:set>
                                    <p:anim calcmode="lin" valueType="num">
                                      <p:cBhvr>
                                        <p:cTn id="152" dur="500" fill="hold"/>
                                        <p:tgtEl>
                                          <p:spTgt spid="22"/>
                                        </p:tgtEl>
                                        <p:attrNameLst>
                                          <p:attrName>ppt_w</p:attrName>
                                        </p:attrNameLst>
                                      </p:cBhvr>
                                      <p:tavLst>
                                        <p:tav tm="0">
                                          <p:val>
                                            <p:fltVal val="0"/>
                                          </p:val>
                                        </p:tav>
                                        <p:tav tm="100000">
                                          <p:val>
                                            <p:strVal val="#ppt_w"/>
                                          </p:val>
                                        </p:tav>
                                      </p:tavLst>
                                    </p:anim>
                                    <p:anim calcmode="lin" valueType="num">
                                      <p:cBhvr>
                                        <p:cTn id="153" dur="500" fill="hold"/>
                                        <p:tgtEl>
                                          <p:spTgt spid="22"/>
                                        </p:tgtEl>
                                        <p:attrNameLst>
                                          <p:attrName>ppt_h</p:attrName>
                                        </p:attrNameLst>
                                      </p:cBhvr>
                                      <p:tavLst>
                                        <p:tav tm="0">
                                          <p:val>
                                            <p:fltVal val="0"/>
                                          </p:val>
                                        </p:tav>
                                        <p:tav tm="100000">
                                          <p:val>
                                            <p:strVal val="#ppt_h"/>
                                          </p:val>
                                        </p:tav>
                                      </p:tavLst>
                                    </p:anim>
                                    <p:animEffect transition="in" filter="fade">
                                      <p:cBhvr>
                                        <p:cTn id="15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25" grpId="0" animBg="1"/>
      <p:bldP spid="25" grpId="1" animBg="1"/>
      <p:bldP spid="30" grpId="0" animBg="1"/>
      <p:bldP spid="84" grpId="0" animBg="1"/>
      <p:bldP spid="83" grpId="0" animBg="1"/>
      <p:bldP spid="83" grpId="1" animBg="1"/>
      <p:bldP spid="83" grpId="2" animBg="1"/>
      <p:bldP spid="90" grpId="0" animBg="1"/>
      <p:bldP spid="90" grpId="1" animBg="1"/>
      <p:bldP spid="90" grpId="2" animBg="1"/>
      <p:bldP spid="109" grpId="0" animBg="1"/>
      <p:bldP spid="109" grpId="1" animBg="1"/>
      <p:bldP spid="6149" grpId="0" animBg="1"/>
      <p:bldP spid="22" grpId="0"/>
      <p:bldP spid="23" grpId="0"/>
      <p:bldP spid="23"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Users\FSTIUMP7\AppData\Local\Microsoft\Windows\Temporary Internet Files\Content.IE5\EABZ0TFS\MC900432587[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2238008"/>
            <a:ext cx="1828572" cy="182857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129128"/>
            <a:ext cx="8229600" cy="1143000"/>
          </a:xfrm>
        </p:spPr>
        <p:txBody>
          <a:bodyPr/>
          <a:lstStyle/>
          <a:p>
            <a:r>
              <a:rPr lang="en-US" dirty="0" smtClean="0"/>
              <a:t>State of the Art</a:t>
            </a:r>
            <a:endParaRPr lang="en-US" dirty="0"/>
          </a:p>
        </p:txBody>
      </p:sp>
      <p:cxnSp>
        <p:nvCxnSpPr>
          <p:cNvPr id="11" name="Straight Arrow Connector 10"/>
          <p:cNvCxnSpPr/>
          <p:nvPr/>
        </p:nvCxnSpPr>
        <p:spPr>
          <a:xfrm flipH="1" flipV="1">
            <a:off x="455973" y="426720"/>
            <a:ext cx="1227" cy="57150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455973" y="6141720"/>
            <a:ext cx="8318695" cy="0"/>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67544" y="6117148"/>
            <a:ext cx="1143000" cy="369332"/>
          </a:xfrm>
          <a:prstGeom prst="rect">
            <a:avLst/>
          </a:prstGeom>
          <a:noFill/>
        </p:spPr>
        <p:txBody>
          <a:bodyPr wrap="square" rtlCol="0">
            <a:spAutoFit/>
          </a:bodyPr>
          <a:lstStyle/>
          <a:p>
            <a:pPr algn="ctr"/>
            <a:r>
              <a:rPr lang="en-US" b="1" dirty="0" err="1" smtClean="0"/>
              <a:t>GaAs</a:t>
            </a:r>
            <a:endParaRPr lang="en-US" b="1" dirty="0"/>
          </a:p>
        </p:txBody>
      </p:sp>
      <p:sp>
        <p:nvSpPr>
          <p:cNvPr id="14" name="TextBox 13"/>
          <p:cNvSpPr txBox="1"/>
          <p:nvPr/>
        </p:nvSpPr>
        <p:spPr>
          <a:xfrm>
            <a:off x="1960406" y="6117148"/>
            <a:ext cx="1459466" cy="369332"/>
          </a:xfrm>
          <a:prstGeom prst="rect">
            <a:avLst/>
          </a:prstGeom>
          <a:noFill/>
        </p:spPr>
        <p:txBody>
          <a:bodyPr wrap="square" rtlCol="0">
            <a:spAutoFit/>
          </a:bodyPr>
          <a:lstStyle/>
          <a:p>
            <a:pPr algn="ctr"/>
            <a:r>
              <a:rPr lang="en-US" b="1" i="1" dirty="0"/>
              <a:t>c</a:t>
            </a:r>
            <a:r>
              <a:rPr lang="en-US" b="1" dirty="0" smtClean="0"/>
              <a:t>-Si</a:t>
            </a:r>
            <a:endParaRPr lang="en-US" b="1" dirty="0"/>
          </a:p>
        </p:txBody>
      </p:sp>
      <p:sp>
        <p:nvSpPr>
          <p:cNvPr id="15" name="TextBox 14"/>
          <p:cNvSpPr txBox="1"/>
          <p:nvPr/>
        </p:nvSpPr>
        <p:spPr>
          <a:xfrm>
            <a:off x="3686034" y="6117148"/>
            <a:ext cx="1571766" cy="369332"/>
          </a:xfrm>
          <a:prstGeom prst="rect">
            <a:avLst/>
          </a:prstGeom>
          <a:noFill/>
        </p:spPr>
        <p:txBody>
          <a:bodyPr wrap="square" rtlCol="0">
            <a:spAutoFit/>
          </a:bodyPr>
          <a:lstStyle/>
          <a:p>
            <a:pPr algn="ctr"/>
            <a:r>
              <a:rPr lang="en-US" b="1" dirty="0" smtClean="0"/>
              <a:t>CIGS/</a:t>
            </a:r>
            <a:r>
              <a:rPr lang="en-US" b="1" i="1" dirty="0" smtClean="0"/>
              <a:t>a</a:t>
            </a:r>
            <a:r>
              <a:rPr lang="en-US" b="1" dirty="0" smtClean="0"/>
              <a:t>-Si</a:t>
            </a:r>
            <a:endParaRPr lang="en-US" b="1" dirty="0"/>
          </a:p>
        </p:txBody>
      </p:sp>
      <p:sp>
        <p:nvSpPr>
          <p:cNvPr id="16" name="TextBox 15"/>
          <p:cNvSpPr txBox="1"/>
          <p:nvPr/>
        </p:nvSpPr>
        <p:spPr>
          <a:xfrm>
            <a:off x="5181600" y="6117148"/>
            <a:ext cx="1752600" cy="369332"/>
          </a:xfrm>
          <a:prstGeom prst="rect">
            <a:avLst/>
          </a:prstGeom>
          <a:noFill/>
        </p:spPr>
        <p:txBody>
          <a:bodyPr wrap="square" rtlCol="0">
            <a:spAutoFit/>
          </a:bodyPr>
          <a:lstStyle/>
          <a:p>
            <a:pPr algn="ctr"/>
            <a:r>
              <a:rPr lang="en-US" b="1" dirty="0" smtClean="0"/>
              <a:t>Dye</a:t>
            </a:r>
            <a:endParaRPr lang="en-US" b="1" dirty="0"/>
          </a:p>
        </p:txBody>
      </p:sp>
      <p:sp>
        <p:nvSpPr>
          <p:cNvPr id="17" name="TextBox 16"/>
          <p:cNvSpPr txBox="1"/>
          <p:nvPr/>
        </p:nvSpPr>
        <p:spPr>
          <a:xfrm>
            <a:off x="6804311" y="6117148"/>
            <a:ext cx="2111089" cy="369332"/>
          </a:xfrm>
          <a:prstGeom prst="rect">
            <a:avLst/>
          </a:prstGeom>
          <a:noFill/>
        </p:spPr>
        <p:txBody>
          <a:bodyPr wrap="square" rtlCol="0">
            <a:spAutoFit/>
          </a:bodyPr>
          <a:lstStyle/>
          <a:p>
            <a:pPr algn="ctr"/>
            <a:r>
              <a:rPr lang="en-US" b="1" dirty="0" smtClean="0"/>
              <a:t>Quantum Dots</a:t>
            </a:r>
            <a:endParaRPr lang="en-US" b="1" dirty="0"/>
          </a:p>
        </p:txBody>
      </p:sp>
      <p:sp>
        <p:nvSpPr>
          <p:cNvPr id="4" name="TextBox 3"/>
          <p:cNvSpPr txBox="1"/>
          <p:nvPr/>
        </p:nvSpPr>
        <p:spPr>
          <a:xfrm rot="16200000">
            <a:off x="-2037032" y="3581163"/>
            <a:ext cx="4495802" cy="369332"/>
          </a:xfrm>
          <a:prstGeom prst="rect">
            <a:avLst/>
          </a:prstGeom>
          <a:noFill/>
        </p:spPr>
        <p:txBody>
          <a:bodyPr wrap="square" rtlCol="0">
            <a:spAutoFit/>
          </a:bodyPr>
          <a:lstStyle/>
          <a:p>
            <a:pPr algn="ctr"/>
            <a:r>
              <a:rPr lang="en-US" b="1" dirty="0" smtClean="0"/>
              <a:t>Theoretical PV conversion efficiency of 1 cell </a:t>
            </a:r>
            <a:endParaRPr lang="en-US" b="1" dirty="0">
              <a:solidFill>
                <a:srgbClr val="FF0000"/>
              </a:solidFill>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387" y="5379720"/>
            <a:ext cx="731520" cy="731520"/>
          </a:xfrm>
          <a:prstGeom prst="rect">
            <a:avLst/>
          </a:prstGeom>
        </p:spPr>
      </p:pic>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2907" y="4465320"/>
            <a:ext cx="731520" cy="73152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2289573" y="5354320"/>
            <a:ext cx="762000" cy="731520"/>
          </a:xfrm>
          <a:prstGeom prst="rect">
            <a:avLst/>
          </a:prstGeom>
        </p:spPr>
      </p:pic>
      <p:pic>
        <p:nvPicPr>
          <p:cNvPr id="30" name="Picture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2259094" y="4404360"/>
            <a:ext cx="762000" cy="731520"/>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12059" y="5379720"/>
            <a:ext cx="988541" cy="731520"/>
          </a:xfrm>
          <a:prstGeom prst="rect">
            <a:avLst/>
          </a:prstGeom>
        </p:spPr>
      </p:pic>
      <p:pic>
        <p:nvPicPr>
          <p:cNvPr id="37" name="Picture 3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10000" y="4465320"/>
            <a:ext cx="988541" cy="731520"/>
          </a:xfrm>
          <a:prstGeom prst="rect">
            <a:avLst/>
          </a:prstGeom>
        </p:spPr>
      </p:pic>
      <p:pic>
        <p:nvPicPr>
          <p:cNvPr id="29" name="Picture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73507" y="5455920"/>
            <a:ext cx="860115" cy="533400"/>
          </a:xfrm>
          <a:prstGeom prst="rect">
            <a:avLst/>
          </a:prstGeom>
        </p:spPr>
      </p:pic>
      <p:pic>
        <p:nvPicPr>
          <p:cNvPr id="40" name="Picture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73507" y="4541520"/>
            <a:ext cx="860115" cy="533400"/>
          </a:xfrm>
          <a:prstGeom prst="rect">
            <a:avLst/>
          </a:prstGeom>
        </p:spPr>
      </p:pic>
      <p:pic>
        <p:nvPicPr>
          <p:cNvPr id="32" name="Picture 3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62800" y="5379720"/>
            <a:ext cx="1072760" cy="731520"/>
          </a:xfrm>
          <a:prstGeom prst="rect">
            <a:avLst/>
          </a:prstGeom>
        </p:spPr>
      </p:pic>
      <p:pic>
        <p:nvPicPr>
          <p:cNvPr id="43" name="Picture 4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62800" y="4572000"/>
            <a:ext cx="1072760" cy="731520"/>
          </a:xfrm>
          <a:prstGeom prst="rect">
            <a:avLst/>
          </a:prstGeom>
        </p:spPr>
      </p:pic>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62800" y="3733800"/>
            <a:ext cx="1072760" cy="731520"/>
          </a:xfrm>
          <a:prstGeom prst="rect">
            <a:avLst/>
          </a:prstGeom>
        </p:spPr>
      </p:pic>
      <p:pic>
        <p:nvPicPr>
          <p:cNvPr id="45" name="Picture 4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62800" y="2895600"/>
            <a:ext cx="1072760" cy="731520"/>
          </a:xfrm>
          <a:prstGeom prst="rect">
            <a:avLst/>
          </a:prstGeom>
        </p:spPr>
      </p:pic>
      <p:sp>
        <p:nvSpPr>
          <p:cNvPr id="33" name="Rectangle 32"/>
          <p:cNvSpPr/>
          <p:nvPr/>
        </p:nvSpPr>
        <p:spPr>
          <a:xfrm>
            <a:off x="609600" y="3895933"/>
            <a:ext cx="989374" cy="646331"/>
          </a:xfrm>
          <a:prstGeom prst="rect">
            <a:avLst/>
          </a:prstGeom>
          <a:noFill/>
        </p:spPr>
        <p:txBody>
          <a:bodyPr wrap="none" lIns="91440" tIns="45720" rIns="91440" bIns="45720">
            <a:spAutoFit/>
          </a:bodyPr>
          <a:lstStyle/>
          <a:p>
            <a:pPr algn="ctr"/>
            <a:r>
              <a:rPr lang="en-US" sz="36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32%</a:t>
            </a:r>
            <a:endParaRPr lang="en-US" sz="3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42" name="Rectangle 41"/>
          <p:cNvSpPr/>
          <p:nvPr/>
        </p:nvSpPr>
        <p:spPr>
          <a:xfrm>
            <a:off x="7092280" y="2238008"/>
            <a:ext cx="1244251"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&gt;60%</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cxnSp>
        <p:nvCxnSpPr>
          <p:cNvPr id="54" name="Straight Arrow Connector 53"/>
          <p:cNvCxnSpPr/>
          <p:nvPr/>
        </p:nvCxnSpPr>
        <p:spPr>
          <a:xfrm flipH="1" flipV="1">
            <a:off x="8761773" y="426720"/>
            <a:ext cx="1227" cy="57150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1638649" y="4719280"/>
            <a:ext cx="0" cy="1407160"/>
          </a:xfrm>
          <a:prstGeom prst="line">
            <a:avLst/>
          </a:prstGeom>
          <a:ln w="152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3200400" y="4776440"/>
            <a:ext cx="0" cy="1350000"/>
          </a:xfrm>
          <a:prstGeom prst="line">
            <a:avLst/>
          </a:prstGeom>
          <a:ln w="152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4876800" y="5075937"/>
            <a:ext cx="0" cy="1050503"/>
          </a:xfrm>
          <a:prstGeom prst="line">
            <a:avLst/>
          </a:prstGeom>
          <a:ln w="152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flipV="1">
            <a:off x="6629400" y="5604440"/>
            <a:ext cx="2" cy="522000"/>
          </a:xfrm>
          <a:prstGeom prst="line">
            <a:avLst/>
          </a:prstGeom>
          <a:ln w="152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H="1" flipV="1">
            <a:off x="8450476" y="5729864"/>
            <a:ext cx="2" cy="396000"/>
          </a:xfrm>
          <a:prstGeom prst="line">
            <a:avLst/>
          </a:prstGeom>
          <a:ln w="152400">
            <a:solidFill>
              <a:srgbClr val="FF0000"/>
            </a:solidFill>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rot="16200000">
            <a:off x="6101834" y="3480554"/>
            <a:ext cx="5715000" cy="369332"/>
          </a:xfrm>
          <a:prstGeom prst="rect">
            <a:avLst/>
          </a:prstGeom>
          <a:noFill/>
        </p:spPr>
        <p:txBody>
          <a:bodyPr wrap="square" rtlCol="0">
            <a:spAutoFit/>
          </a:bodyPr>
          <a:lstStyle/>
          <a:p>
            <a:pPr algn="ctr"/>
            <a:r>
              <a:rPr lang="en-US" b="1" dirty="0" smtClean="0">
                <a:solidFill>
                  <a:srgbClr val="FF0000"/>
                </a:solidFill>
              </a:rPr>
              <a:t>Experimental PV conversion efficiency of 1 cell</a:t>
            </a:r>
            <a:endParaRPr lang="en-US" b="1" dirty="0">
              <a:solidFill>
                <a:srgbClr val="FF0000"/>
              </a:solidFill>
            </a:endParaRPr>
          </a:p>
        </p:txBody>
      </p:sp>
      <p:sp>
        <p:nvSpPr>
          <p:cNvPr id="73" name="Rectangle 72">
            <a:hlinkClick r:id="rId9"/>
          </p:cNvPr>
          <p:cNvSpPr/>
          <p:nvPr/>
        </p:nvSpPr>
        <p:spPr>
          <a:xfrm>
            <a:off x="8094957" y="5324064"/>
            <a:ext cx="720069" cy="461665"/>
          </a:xfrm>
          <a:prstGeom prst="rect">
            <a:avLst/>
          </a:prstGeom>
          <a:noFill/>
        </p:spPr>
        <p:txBody>
          <a:bodyPr wrap="none" lIns="91440" tIns="45720" rIns="91440" bIns="45720">
            <a:spAutoFit/>
          </a:bodyPr>
          <a:lstStyle/>
          <a:p>
            <a:pPr algn="ctr"/>
            <a:r>
              <a:rPr lang="en-US" sz="2400" b="1" dirty="0" smtClean="0">
                <a:ln w="10541" cmpd="sng">
                  <a:solidFill>
                    <a:schemeClr val="accent1">
                      <a:shade val="88000"/>
                      <a:satMod val="110000"/>
                    </a:schemeClr>
                  </a:solidFill>
                  <a:prstDash val="solid"/>
                </a:ln>
                <a:solidFill>
                  <a:srgbClr val="FF0000"/>
                </a:solidFill>
              </a:rPr>
              <a:t>11</a:t>
            </a:r>
            <a:r>
              <a:rPr lang="en-US" sz="2400" b="1" dirty="0" smtClean="0">
                <a:ln w="10541" cmpd="sng">
                  <a:solidFill>
                    <a:schemeClr val="accent1">
                      <a:shade val="88000"/>
                      <a:satMod val="110000"/>
                    </a:schemeClr>
                  </a:solidFill>
                  <a:prstDash val="solid"/>
                </a:ln>
                <a:solidFill>
                  <a:srgbClr val="FF0000"/>
                </a:solidFill>
              </a:rPr>
              <a:t>%</a:t>
            </a:r>
            <a:endParaRPr lang="en-US" sz="2400" b="1" cap="none" spc="0" dirty="0">
              <a:ln w="10541" cmpd="sng">
                <a:solidFill>
                  <a:schemeClr val="accent1">
                    <a:shade val="88000"/>
                    <a:satMod val="110000"/>
                  </a:schemeClr>
                </a:solidFill>
                <a:prstDash val="solid"/>
              </a:ln>
              <a:solidFill>
                <a:srgbClr val="FF0000"/>
              </a:solidFill>
              <a:effectLst/>
            </a:endParaRPr>
          </a:p>
        </p:txBody>
      </p:sp>
      <p:sp>
        <p:nvSpPr>
          <p:cNvPr id="86" name="Rectangle 85"/>
          <p:cNvSpPr/>
          <p:nvPr/>
        </p:nvSpPr>
        <p:spPr>
          <a:xfrm>
            <a:off x="2133600" y="3895933"/>
            <a:ext cx="989374" cy="646331"/>
          </a:xfrm>
          <a:prstGeom prst="rect">
            <a:avLst/>
          </a:prstGeom>
          <a:noFill/>
        </p:spPr>
        <p:txBody>
          <a:bodyPr wrap="none" lIns="91440" tIns="45720" rIns="91440" bIns="45720">
            <a:spAutoFit/>
          </a:bodyPr>
          <a:lstStyle/>
          <a:p>
            <a:pPr algn="ctr"/>
            <a:r>
              <a:rPr lang="en-US" sz="36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32%</a:t>
            </a:r>
            <a:endParaRPr lang="en-US" sz="3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87" name="Rectangle 86"/>
          <p:cNvSpPr/>
          <p:nvPr/>
        </p:nvSpPr>
        <p:spPr>
          <a:xfrm>
            <a:off x="3822893" y="3895933"/>
            <a:ext cx="989374" cy="646331"/>
          </a:xfrm>
          <a:prstGeom prst="rect">
            <a:avLst/>
          </a:prstGeom>
          <a:noFill/>
        </p:spPr>
        <p:txBody>
          <a:bodyPr wrap="none" lIns="91440" tIns="45720" rIns="91440" bIns="45720">
            <a:spAutoFit/>
          </a:bodyPr>
          <a:lstStyle/>
          <a:p>
            <a:pPr algn="ctr"/>
            <a:r>
              <a:rPr lang="en-US" sz="36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32%</a:t>
            </a:r>
            <a:endParaRPr lang="en-US" sz="3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88" name="Rectangle 87"/>
          <p:cNvSpPr/>
          <p:nvPr/>
        </p:nvSpPr>
        <p:spPr>
          <a:xfrm>
            <a:off x="5410200" y="3895933"/>
            <a:ext cx="989374" cy="646331"/>
          </a:xfrm>
          <a:prstGeom prst="rect">
            <a:avLst/>
          </a:prstGeom>
          <a:noFill/>
        </p:spPr>
        <p:txBody>
          <a:bodyPr wrap="none" lIns="91440" tIns="45720" rIns="91440" bIns="45720">
            <a:spAutoFit/>
          </a:bodyPr>
          <a:lstStyle/>
          <a:p>
            <a:pPr algn="ctr"/>
            <a:r>
              <a:rPr lang="en-US" sz="36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32%</a:t>
            </a:r>
            <a:endParaRPr lang="en-US" sz="3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90" name="Rectangle 89"/>
          <p:cNvSpPr/>
          <p:nvPr/>
        </p:nvSpPr>
        <p:spPr>
          <a:xfrm>
            <a:off x="6368077" y="5232727"/>
            <a:ext cx="720069" cy="461665"/>
          </a:xfrm>
          <a:prstGeom prst="rect">
            <a:avLst/>
          </a:prstGeom>
          <a:noFill/>
        </p:spPr>
        <p:txBody>
          <a:bodyPr wrap="none" lIns="91440" tIns="45720" rIns="91440" bIns="45720">
            <a:spAutoFit/>
          </a:bodyPr>
          <a:lstStyle/>
          <a:p>
            <a:pPr algn="ctr"/>
            <a:r>
              <a:rPr lang="en-US" sz="2400" b="1" dirty="0" smtClean="0">
                <a:ln w="10541" cmpd="sng">
                  <a:solidFill>
                    <a:schemeClr val="accent1">
                      <a:shade val="88000"/>
                      <a:satMod val="110000"/>
                    </a:schemeClr>
                  </a:solidFill>
                  <a:prstDash val="solid"/>
                </a:ln>
                <a:solidFill>
                  <a:srgbClr val="FF0000"/>
                </a:solidFill>
              </a:rPr>
              <a:t>13%</a:t>
            </a:r>
            <a:endParaRPr lang="en-US" sz="2400" b="1" cap="none" spc="0" dirty="0">
              <a:ln w="10541" cmpd="sng">
                <a:solidFill>
                  <a:schemeClr val="accent1">
                    <a:shade val="88000"/>
                    <a:satMod val="110000"/>
                  </a:schemeClr>
                </a:solidFill>
                <a:prstDash val="solid"/>
              </a:ln>
              <a:solidFill>
                <a:srgbClr val="FF0000"/>
              </a:solidFill>
              <a:effectLst/>
            </a:endParaRPr>
          </a:p>
        </p:txBody>
      </p:sp>
      <p:sp>
        <p:nvSpPr>
          <p:cNvPr id="91" name="Rectangle 90"/>
          <p:cNvSpPr/>
          <p:nvPr/>
        </p:nvSpPr>
        <p:spPr>
          <a:xfrm>
            <a:off x="4644007" y="4614272"/>
            <a:ext cx="720070" cy="461665"/>
          </a:xfrm>
          <a:prstGeom prst="rect">
            <a:avLst/>
          </a:prstGeom>
          <a:noFill/>
        </p:spPr>
        <p:txBody>
          <a:bodyPr wrap="none" lIns="91440" tIns="45720" rIns="91440" bIns="45720">
            <a:spAutoFit/>
          </a:bodyPr>
          <a:lstStyle/>
          <a:p>
            <a:pPr algn="ctr"/>
            <a:r>
              <a:rPr lang="en-US" sz="2400" b="1" dirty="0" smtClean="0">
                <a:ln w="10541" cmpd="sng">
                  <a:solidFill>
                    <a:schemeClr val="accent1">
                      <a:shade val="88000"/>
                      <a:satMod val="110000"/>
                    </a:schemeClr>
                  </a:solidFill>
                  <a:prstDash val="solid"/>
                </a:ln>
                <a:solidFill>
                  <a:srgbClr val="FF0000"/>
                </a:solidFill>
              </a:rPr>
              <a:t>21%</a:t>
            </a:r>
            <a:endParaRPr lang="en-US" sz="2400" b="1" cap="none" spc="0" dirty="0">
              <a:ln w="10541" cmpd="sng">
                <a:solidFill>
                  <a:schemeClr val="accent1">
                    <a:shade val="88000"/>
                    <a:satMod val="110000"/>
                  </a:schemeClr>
                </a:solidFill>
                <a:prstDash val="solid"/>
              </a:ln>
              <a:solidFill>
                <a:srgbClr val="FF0000"/>
              </a:solidFill>
              <a:effectLst/>
            </a:endParaRPr>
          </a:p>
        </p:txBody>
      </p:sp>
      <p:sp>
        <p:nvSpPr>
          <p:cNvPr id="92" name="Rectangle 91"/>
          <p:cNvSpPr/>
          <p:nvPr/>
        </p:nvSpPr>
        <p:spPr>
          <a:xfrm>
            <a:off x="2915816" y="4368631"/>
            <a:ext cx="720070" cy="461665"/>
          </a:xfrm>
          <a:prstGeom prst="rect">
            <a:avLst/>
          </a:prstGeom>
          <a:noFill/>
        </p:spPr>
        <p:txBody>
          <a:bodyPr wrap="none" lIns="91440" tIns="45720" rIns="91440" bIns="45720">
            <a:spAutoFit/>
          </a:bodyPr>
          <a:lstStyle/>
          <a:p>
            <a:pPr algn="ctr"/>
            <a:r>
              <a:rPr lang="en-US" sz="2400" b="1" dirty="0" smtClean="0">
                <a:ln w="10541" cmpd="sng">
                  <a:solidFill>
                    <a:schemeClr val="accent1">
                      <a:shade val="88000"/>
                      <a:satMod val="110000"/>
                    </a:schemeClr>
                  </a:solidFill>
                  <a:prstDash val="solid"/>
                </a:ln>
                <a:solidFill>
                  <a:srgbClr val="FF0000"/>
                </a:solidFill>
              </a:rPr>
              <a:t>28%</a:t>
            </a:r>
            <a:endParaRPr lang="en-US" sz="2400" b="1" cap="none" spc="0" dirty="0">
              <a:ln w="10541" cmpd="sng">
                <a:solidFill>
                  <a:schemeClr val="accent1">
                    <a:shade val="88000"/>
                    <a:satMod val="110000"/>
                  </a:schemeClr>
                </a:solidFill>
                <a:prstDash val="solid"/>
              </a:ln>
              <a:solidFill>
                <a:srgbClr val="FF0000"/>
              </a:solidFill>
              <a:effectLst/>
            </a:endParaRPr>
          </a:p>
        </p:txBody>
      </p:sp>
      <p:sp>
        <p:nvSpPr>
          <p:cNvPr id="93" name="Rectangle 92"/>
          <p:cNvSpPr/>
          <p:nvPr/>
        </p:nvSpPr>
        <p:spPr>
          <a:xfrm>
            <a:off x="1403648" y="4296623"/>
            <a:ext cx="720070" cy="461665"/>
          </a:xfrm>
          <a:prstGeom prst="rect">
            <a:avLst/>
          </a:prstGeom>
          <a:noFill/>
        </p:spPr>
        <p:txBody>
          <a:bodyPr wrap="none" lIns="91440" tIns="45720" rIns="91440" bIns="45720">
            <a:spAutoFit/>
          </a:bodyPr>
          <a:lstStyle/>
          <a:p>
            <a:pPr algn="ctr"/>
            <a:r>
              <a:rPr lang="en-US" sz="2400" b="1" dirty="0" smtClean="0">
                <a:ln w="10541" cmpd="sng">
                  <a:solidFill>
                    <a:schemeClr val="accent1">
                      <a:shade val="88000"/>
                      <a:satMod val="110000"/>
                    </a:schemeClr>
                  </a:solidFill>
                  <a:prstDash val="solid"/>
                </a:ln>
                <a:solidFill>
                  <a:srgbClr val="FF0000"/>
                </a:solidFill>
              </a:rPr>
              <a:t>29%</a:t>
            </a:r>
            <a:endParaRPr lang="en-US" sz="2400" b="1" cap="none" spc="0" dirty="0">
              <a:ln w="10541" cmpd="sng">
                <a:solidFill>
                  <a:schemeClr val="accent1">
                    <a:shade val="88000"/>
                    <a:satMod val="110000"/>
                  </a:schemeClr>
                </a:solidFill>
                <a:prstDash val="solid"/>
              </a:ln>
              <a:solidFill>
                <a:srgbClr val="FF0000"/>
              </a:solidFill>
              <a:effectLst/>
            </a:endParaRPr>
          </a:p>
        </p:txBody>
      </p:sp>
      <p:sp>
        <p:nvSpPr>
          <p:cNvPr id="3" name="TextBox 2"/>
          <p:cNvSpPr txBox="1"/>
          <p:nvPr/>
        </p:nvSpPr>
        <p:spPr>
          <a:xfrm>
            <a:off x="0" y="644540"/>
            <a:ext cx="9144000" cy="369332"/>
          </a:xfrm>
          <a:prstGeom prst="rect">
            <a:avLst/>
          </a:prstGeom>
          <a:noFill/>
        </p:spPr>
        <p:txBody>
          <a:bodyPr wrap="square" rtlCol="0">
            <a:spAutoFit/>
          </a:bodyPr>
          <a:lstStyle/>
          <a:p>
            <a:pPr algn="ctr"/>
            <a:r>
              <a:rPr lang="en-US" dirty="0" smtClean="0"/>
              <a:t>Source: National Renewable Energy </a:t>
            </a:r>
            <a:r>
              <a:rPr lang="en-US" dirty="0" smtClean="0"/>
              <a:t>Laboratory</a:t>
            </a:r>
            <a:endParaRPr lang="en-US" dirty="0"/>
          </a:p>
        </p:txBody>
      </p:sp>
      <p:sp>
        <p:nvSpPr>
          <p:cNvPr id="7" name="Right Brace 6"/>
          <p:cNvSpPr/>
          <p:nvPr/>
        </p:nvSpPr>
        <p:spPr>
          <a:xfrm rot="16200000">
            <a:off x="1746433" y="2364771"/>
            <a:ext cx="603926" cy="2454915"/>
          </a:xfrm>
          <a:prstGeom prst="rightBrace">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MY"/>
          </a:p>
        </p:txBody>
      </p:sp>
      <p:sp>
        <p:nvSpPr>
          <p:cNvPr id="51" name="Right Brace 50"/>
          <p:cNvSpPr/>
          <p:nvPr/>
        </p:nvSpPr>
        <p:spPr>
          <a:xfrm rot="16200000">
            <a:off x="4006302" y="2896446"/>
            <a:ext cx="603926" cy="1391565"/>
          </a:xfrm>
          <a:prstGeom prst="rightBrace">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MY"/>
          </a:p>
        </p:txBody>
      </p:sp>
      <p:sp>
        <p:nvSpPr>
          <p:cNvPr id="52" name="Right Brace 51"/>
          <p:cNvSpPr/>
          <p:nvPr/>
        </p:nvSpPr>
        <p:spPr>
          <a:xfrm rot="16200000">
            <a:off x="6680576" y="715046"/>
            <a:ext cx="603926" cy="3018062"/>
          </a:xfrm>
          <a:prstGeom prst="rightBrace">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MY"/>
          </a:p>
        </p:txBody>
      </p:sp>
      <p:sp>
        <p:nvSpPr>
          <p:cNvPr id="9" name="TextBox 8"/>
          <p:cNvSpPr txBox="1"/>
          <p:nvPr/>
        </p:nvSpPr>
        <p:spPr>
          <a:xfrm>
            <a:off x="820938" y="2310016"/>
            <a:ext cx="2454913" cy="923330"/>
          </a:xfrm>
          <a:prstGeom prst="rect">
            <a:avLst/>
          </a:prstGeom>
          <a:noFill/>
        </p:spPr>
        <p:txBody>
          <a:bodyPr wrap="square" rtlCol="0">
            <a:spAutoFit/>
          </a:bodyPr>
          <a:lstStyle/>
          <a:p>
            <a:pPr algn="ctr"/>
            <a:r>
              <a:rPr lang="en-MY" b="1" dirty="0" smtClean="0"/>
              <a:t>1</a:t>
            </a:r>
            <a:r>
              <a:rPr lang="en-MY" b="1" baseline="30000" dirty="0" smtClean="0"/>
              <a:t>st</a:t>
            </a:r>
            <a:r>
              <a:rPr lang="en-MY" b="1" dirty="0" smtClean="0"/>
              <a:t> Generation</a:t>
            </a:r>
          </a:p>
          <a:p>
            <a:pPr algn="ctr"/>
            <a:r>
              <a:rPr lang="en-MY" b="1" dirty="0" smtClean="0"/>
              <a:t>Crystalline Solar Cells</a:t>
            </a:r>
          </a:p>
          <a:p>
            <a:pPr algn="ctr"/>
            <a:r>
              <a:rPr lang="en-MY" b="1" dirty="0" smtClean="0">
                <a:solidFill>
                  <a:srgbClr val="FF0000"/>
                </a:solidFill>
              </a:rPr>
              <a:t>Commercial</a:t>
            </a:r>
            <a:endParaRPr lang="en-MY" b="1" dirty="0">
              <a:solidFill>
                <a:srgbClr val="FF0000"/>
              </a:solidFill>
            </a:endParaRPr>
          </a:p>
        </p:txBody>
      </p:sp>
      <p:sp>
        <p:nvSpPr>
          <p:cNvPr id="56" name="TextBox 55"/>
          <p:cNvSpPr txBox="1"/>
          <p:nvPr/>
        </p:nvSpPr>
        <p:spPr>
          <a:xfrm>
            <a:off x="3059832" y="2310016"/>
            <a:ext cx="2454913" cy="923330"/>
          </a:xfrm>
          <a:prstGeom prst="rect">
            <a:avLst/>
          </a:prstGeom>
          <a:noFill/>
        </p:spPr>
        <p:txBody>
          <a:bodyPr wrap="square" rtlCol="0">
            <a:spAutoFit/>
          </a:bodyPr>
          <a:lstStyle/>
          <a:p>
            <a:pPr algn="ctr"/>
            <a:r>
              <a:rPr lang="en-MY" b="1" dirty="0" smtClean="0"/>
              <a:t>2</a:t>
            </a:r>
            <a:r>
              <a:rPr lang="en-MY" b="1" baseline="30000" dirty="0" smtClean="0"/>
              <a:t>nd</a:t>
            </a:r>
            <a:r>
              <a:rPr lang="en-MY" b="1" dirty="0" smtClean="0"/>
              <a:t> Generation</a:t>
            </a:r>
          </a:p>
          <a:p>
            <a:pPr algn="ctr"/>
            <a:r>
              <a:rPr lang="en-MY" b="1" dirty="0" smtClean="0"/>
              <a:t>Thin Film Solar Cells</a:t>
            </a:r>
          </a:p>
          <a:p>
            <a:pPr algn="ctr"/>
            <a:r>
              <a:rPr lang="en-MY" b="1" dirty="0" smtClean="0">
                <a:solidFill>
                  <a:srgbClr val="FF0000"/>
                </a:solidFill>
              </a:rPr>
              <a:t>Commercial</a:t>
            </a:r>
            <a:endParaRPr lang="en-MY" b="1" dirty="0">
              <a:solidFill>
                <a:srgbClr val="FF0000"/>
              </a:solidFill>
            </a:endParaRPr>
          </a:p>
        </p:txBody>
      </p:sp>
      <p:sp>
        <p:nvSpPr>
          <p:cNvPr id="57" name="TextBox 56"/>
          <p:cNvSpPr txBox="1"/>
          <p:nvPr/>
        </p:nvSpPr>
        <p:spPr>
          <a:xfrm>
            <a:off x="5292080" y="1013872"/>
            <a:ext cx="3384376" cy="923330"/>
          </a:xfrm>
          <a:prstGeom prst="rect">
            <a:avLst/>
          </a:prstGeom>
          <a:noFill/>
        </p:spPr>
        <p:txBody>
          <a:bodyPr wrap="square" rtlCol="0">
            <a:spAutoFit/>
          </a:bodyPr>
          <a:lstStyle/>
          <a:p>
            <a:pPr algn="ctr"/>
            <a:r>
              <a:rPr lang="en-MY" b="1" dirty="0" smtClean="0"/>
              <a:t>3</a:t>
            </a:r>
            <a:r>
              <a:rPr lang="en-MY" b="1" baseline="30000" dirty="0" smtClean="0"/>
              <a:t>rd</a:t>
            </a:r>
            <a:r>
              <a:rPr lang="en-MY" b="1" dirty="0" smtClean="0"/>
              <a:t> Generation</a:t>
            </a:r>
          </a:p>
          <a:p>
            <a:pPr algn="ctr"/>
            <a:r>
              <a:rPr lang="en-MY" b="1" dirty="0" smtClean="0"/>
              <a:t>Molecular Absorber Solar Cells</a:t>
            </a:r>
          </a:p>
          <a:p>
            <a:pPr algn="ctr"/>
            <a:r>
              <a:rPr lang="en-MY" b="1" dirty="0" smtClean="0">
                <a:solidFill>
                  <a:srgbClr val="FF0000"/>
                </a:solidFill>
              </a:rPr>
              <a:t>Research</a:t>
            </a:r>
            <a:endParaRPr lang="en-MY" b="1" dirty="0">
              <a:solidFill>
                <a:srgbClr val="FF0000"/>
              </a:solidFill>
            </a:endParaRPr>
          </a:p>
        </p:txBody>
      </p:sp>
      <p:pic>
        <p:nvPicPr>
          <p:cNvPr id="3077" name="Picture 5" descr="C:\Users\FSTIUMP7\AppData\Local\Microsoft\Windows\Temporary Internet Files\Content.IE5\PN3M1SAY\MC900432589[1].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03200" y="992215"/>
            <a:ext cx="1440000" cy="14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3336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077"/>
                                        </p:tgtEl>
                                        <p:attrNameLst>
                                          <p:attrName>style.visibility</p:attrName>
                                        </p:attrNameLst>
                                      </p:cBhvr>
                                      <p:to>
                                        <p:strVal val="visible"/>
                                      </p:to>
                                    </p:set>
                                    <p:anim calcmode="lin" valueType="num">
                                      <p:cBhvr additive="base">
                                        <p:cTn id="7" dur="500"/>
                                        <p:tgtEl>
                                          <p:spTgt spid="3077"/>
                                        </p:tgtEl>
                                        <p:attrNameLst>
                                          <p:attrName>ppt_y</p:attrName>
                                        </p:attrNameLst>
                                      </p:cBhvr>
                                      <p:tavLst>
                                        <p:tav tm="0">
                                          <p:val>
                                            <p:strVal val="#ppt_y+#ppt_h*1.125000"/>
                                          </p:val>
                                        </p:tav>
                                        <p:tav tm="100000">
                                          <p:val>
                                            <p:strVal val="#ppt_y"/>
                                          </p:val>
                                        </p:tav>
                                      </p:tavLst>
                                    </p:anim>
                                    <p:animEffect transition="in" filter="wipe(up)">
                                      <p:cBhvr>
                                        <p:cTn id="8" dur="500"/>
                                        <p:tgtEl>
                                          <p:spTgt spid="3077"/>
                                        </p:tgtEl>
                                      </p:cBhvr>
                                    </p:animEffec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076"/>
                                        </p:tgtEl>
                                        <p:attrNameLst>
                                          <p:attrName>style.visibility</p:attrName>
                                        </p:attrNameLst>
                                      </p:cBhvr>
                                      <p:to>
                                        <p:strVal val="visible"/>
                                      </p:to>
                                    </p:set>
                                    <p:anim calcmode="lin" valueType="num">
                                      <p:cBhvr>
                                        <p:cTn id="13" dur="500" fill="hold"/>
                                        <p:tgtEl>
                                          <p:spTgt spid="3076"/>
                                        </p:tgtEl>
                                        <p:attrNameLst>
                                          <p:attrName>ppt_w</p:attrName>
                                        </p:attrNameLst>
                                      </p:cBhvr>
                                      <p:tavLst>
                                        <p:tav tm="0">
                                          <p:val>
                                            <p:fltVal val="0"/>
                                          </p:val>
                                        </p:tav>
                                        <p:tav tm="100000">
                                          <p:val>
                                            <p:strVal val="#ppt_w"/>
                                          </p:val>
                                        </p:tav>
                                      </p:tavLst>
                                    </p:anim>
                                    <p:anim calcmode="lin" valueType="num">
                                      <p:cBhvr>
                                        <p:cTn id="14" dur="500" fill="hold"/>
                                        <p:tgtEl>
                                          <p:spTgt spid="3076"/>
                                        </p:tgtEl>
                                        <p:attrNameLst>
                                          <p:attrName>ppt_h</p:attrName>
                                        </p:attrNameLst>
                                      </p:cBhvr>
                                      <p:tavLst>
                                        <p:tav tm="0">
                                          <p:val>
                                            <p:fltVal val="0"/>
                                          </p:val>
                                        </p:tav>
                                        <p:tav tm="100000">
                                          <p:val>
                                            <p:strVal val="#ppt_h"/>
                                          </p:val>
                                        </p:tav>
                                      </p:tavLst>
                                    </p:anim>
                                    <p:animEffect transition="in" filter="fade">
                                      <p:cBhvr>
                                        <p:cTn id="15" dur="500"/>
                                        <p:tgtEl>
                                          <p:spTgt spid="307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9"/>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5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nodeType="clickEffect">
                                  <p:stCondLst>
                                    <p:cond delay="0"/>
                                  </p:stCondLst>
                                  <p:childTnLst>
                                    <p:set>
                                      <p:cBhvr>
                                        <p:cTn id="25" dur="1" fill="hold">
                                          <p:stCondLst>
                                            <p:cond delay="0"/>
                                          </p:stCondLst>
                                        </p:cTn>
                                        <p:tgtEl>
                                          <p:spTgt spid="55"/>
                                        </p:tgtEl>
                                        <p:attrNameLst>
                                          <p:attrName>style.visibility</p:attrName>
                                        </p:attrNameLst>
                                      </p:cBhvr>
                                      <p:to>
                                        <p:strVal val="visible"/>
                                      </p:to>
                                    </p:set>
                                    <p:anim calcmode="lin" valueType="num">
                                      <p:cBhvr additive="base">
                                        <p:cTn id="26" dur="500"/>
                                        <p:tgtEl>
                                          <p:spTgt spid="55"/>
                                        </p:tgtEl>
                                        <p:attrNameLst>
                                          <p:attrName>ppt_y</p:attrName>
                                        </p:attrNameLst>
                                      </p:cBhvr>
                                      <p:tavLst>
                                        <p:tav tm="0">
                                          <p:val>
                                            <p:strVal val="#ppt_y+#ppt_h*1.125000"/>
                                          </p:val>
                                        </p:tav>
                                        <p:tav tm="100000">
                                          <p:val>
                                            <p:strVal val="#ppt_y"/>
                                          </p:val>
                                        </p:tav>
                                      </p:tavLst>
                                    </p:anim>
                                    <p:animEffect transition="in" filter="wipe(up)">
                                      <p:cBhvr>
                                        <p:cTn id="27" dur="500"/>
                                        <p:tgtEl>
                                          <p:spTgt spid="55"/>
                                        </p:tgtEl>
                                      </p:cBhvr>
                                    </p:animEffect>
                                  </p:childTnLst>
                                </p:cTn>
                              </p:par>
                              <p:par>
                                <p:cTn id="28" presetID="12" presetClass="entr" presetSubtype="4" fill="hold" nodeType="withEffect">
                                  <p:stCondLst>
                                    <p:cond delay="0"/>
                                  </p:stCondLst>
                                  <p:childTnLst>
                                    <p:set>
                                      <p:cBhvr>
                                        <p:cTn id="29" dur="1" fill="hold">
                                          <p:stCondLst>
                                            <p:cond delay="0"/>
                                          </p:stCondLst>
                                        </p:cTn>
                                        <p:tgtEl>
                                          <p:spTgt spid="61"/>
                                        </p:tgtEl>
                                        <p:attrNameLst>
                                          <p:attrName>style.visibility</p:attrName>
                                        </p:attrNameLst>
                                      </p:cBhvr>
                                      <p:to>
                                        <p:strVal val="visible"/>
                                      </p:to>
                                    </p:set>
                                    <p:anim calcmode="lin" valueType="num">
                                      <p:cBhvr additive="base">
                                        <p:cTn id="30" dur="500"/>
                                        <p:tgtEl>
                                          <p:spTgt spid="61"/>
                                        </p:tgtEl>
                                        <p:attrNameLst>
                                          <p:attrName>ppt_y</p:attrName>
                                        </p:attrNameLst>
                                      </p:cBhvr>
                                      <p:tavLst>
                                        <p:tav tm="0">
                                          <p:val>
                                            <p:strVal val="#ppt_y+#ppt_h*1.125000"/>
                                          </p:val>
                                        </p:tav>
                                        <p:tav tm="100000">
                                          <p:val>
                                            <p:strVal val="#ppt_y"/>
                                          </p:val>
                                        </p:tav>
                                      </p:tavLst>
                                    </p:anim>
                                    <p:animEffect transition="in" filter="wipe(up)">
                                      <p:cBhvr>
                                        <p:cTn id="31" dur="500"/>
                                        <p:tgtEl>
                                          <p:spTgt spid="61"/>
                                        </p:tgtEl>
                                      </p:cBhvr>
                                    </p:animEffect>
                                  </p:childTnLst>
                                </p:cTn>
                              </p:par>
                              <p:par>
                                <p:cTn id="32" presetID="12" presetClass="entr" presetSubtype="4" fill="hold" nodeType="withEffect">
                                  <p:stCondLst>
                                    <p:cond delay="0"/>
                                  </p:stCondLst>
                                  <p:childTnLst>
                                    <p:set>
                                      <p:cBhvr>
                                        <p:cTn id="33" dur="1" fill="hold">
                                          <p:stCondLst>
                                            <p:cond delay="0"/>
                                          </p:stCondLst>
                                        </p:cTn>
                                        <p:tgtEl>
                                          <p:spTgt spid="63"/>
                                        </p:tgtEl>
                                        <p:attrNameLst>
                                          <p:attrName>style.visibility</p:attrName>
                                        </p:attrNameLst>
                                      </p:cBhvr>
                                      <p:to>
                                        <p:strVal val="visible"/>
                                      </p:to>
                                    </p:set>
                                    <p:anim calcmode="lin" valueType="num">
                                      <p:cBhvr additive="base">
                                        <p:cTn id="34" dur="500"/>
                                        <p:tgtEl>
                                          <p:spTgt spid="63"/>
                                        </p:tgtEl>
                                        <p:attrNameLst>
                                          <p:attrName>ppt_y</p:attrName>
                                        </p:attrNameLst>
                                      </p:cBhvr>
                                      <p:tavLst>
                                        <p:tav tm="0">
                                          <p:val>
                                            <p:strVal val="#ppt_y+#ppt_h*1.125000"/>
                                          </p:val>
                                        </p:tav>
                                        <p:tav tm="100000">
                                          <p:val>
                                            <p:strVal val="#ppt_y"/>
                                          </p:val>
                                        </p:tav>
                                      </p:tavLst>
                                    </p:anim>
                                    <p:animEffect transition="in" filter="wipe(up)">
                                      <p:cBhvr>
                                        <p:cTn id="35" dur="500"/>
                                        <p:tgtEl>
                                          <p:spTgt spid="63"/>
                                        </p:tgtEl>
                                      </p:cBhvr>
                                    </p:animEffect>
                                  </p:childTnLst>
                                </p:cTn>
                              </p:par>
                              <p:par>
                                <p:cTn id="36" presetID="12" presetClass="entr" presetSubtype="4" fill="hold" nodeType="withEffect">
                                  <p:stCondLst>
                                    <p:cond delay="0"/>
                                  </p:stCondLst>
                                  <p:childTnLst>
                                    <p:set>
                                      <p:cBhvr>
                                        <p:cTn id="37" dur="1" fill="hold">
                                          <p:stCondLst>
                                            <p:cond delay="0"/>
                                          </p:stCondLst>
                                        </p:cTn>
                                        <p:tgtEl>
                                          <p:spTgt spid="65"/>
                                        </p:tgtEl>
                                        <p:attrNameLst>
                                          <p:attrName>style.visibility</p:attrName>
                                        </p:attrNameLst>
                                      </p:cBhvr>
                                      <p:to>
                                        <p:strVal val="visible"/>
                                      </p:to>
                                    </p:set>
                                    <p:anim calcmode="lin" valueType="num">
                                      <p:cBhvr additive="base">
                                        <p:cTn id="38" dur="500"/>
                                        <p:tgtEl>
                                          <p:spTgt spid="65"/>
                                        </p:tgtEl>
                                        <p:attrNameLst>
                                          <p:attrName>ppt_y</p:attrName>
                                        </p:attrNameLst>
                                      </p:cBhvr>
                                      <p:tavLst>
                                        <p:tav tm="0">
                                          <p:val>
                                            <p:strVal val="#ppt_y+#ppt_h*1.125000"/>
                                          </p:val>
                                        </p:tav>
                                        <p:tav tm="100000">
                                          <p:val>
                                            <p:strVal val="#ppt_y"/>
                                          </p:val>
                                        </p:tav>
                                      </p:tavLst>
                                    </p:anim>
                                    <p:animEffect transition="in" filter="wipe(up)">
                                      <p:cBhvr>
                                        <p:cTn id="39" dur="500"/>
                                        <p:tgtEl>
                                          <p:spTgt spid="65"/>
                                        </p:tgtEl>
                                      </p:cBhvr>
                                    </p:animEffect>
                                  </p:childTnLst>
                                </p:cTn>
                              </p:par>
                              <p:par>
                                <p:cTn id="40" presetID="12" presetClass="entr" presetSubtype="4" fill="hold" nodeType="withEffect">
                                  <p:stCondLst>
                                    <p:cond delay="0"/>
                                  </p:stCondLst>
                                  <p:childTnLst>
                                    <p:set>
                                      <p:cBhvr>
                                        <p:cTn id="41" dur="1" fill="hold">
                                          <p:stCondLst>
                                            <p:cond delay="0"/>
                                          </p:stCondLst>
                                        </p:cTn>
                                        <p:tgtEl>
                                          <p:spTgt spid="67"/>
                                        </p:tgtEl>
                                        <p:attrNameLst>
                                          <p:attrName>style.visibility</p:attrName>
                                        </p:attrNameLst>
                                      </p:cBhvr>
                                      <p:to>
                                        <p:strVal val="visible"/>
                                      </p:to>
                                    </p:set>
                                    <p:anim calcmode="lin" valueType="num">
                                      <p:cBhvr additive="base">
                                        <p:cTn id="42" dur="500"/>
                                        <p:tgtEl>
                                          <p:spTgt spid="67"/>
                                        </p:tgtEl>
                                        <p:attrNameLst>
                                          <p:attrName>ppt_y</p:attrName>
                                        </p:attrNameLst>
                                      </p:cBhvr>
                                      <p:tavLst>
                                        <p:tav tm="0">
                                          <p:val>
                                            <p:strVal val="#ppt_y+#ppt_h*1.125000"/>
                                          </p:val>
                                        </p:tav>
                                        <p:tav tm="100000">
                                          <p:val>
                                            <p:strVal val="#ppt_y"/>
                                          </p:val>
                                        </p:tav>
                                      </p:tavLst>
                                    </p:anim>
                                    <p:animEffect transition="in" filter="wipe(up)">
                                      <p:cBhvr>
                                        <p:cTn id="43" dur="500"/>
                                        <p:tgtEl>
                                          <p:spTgt spid="67"/>
                                        </p:tgtEl>
                                      </p:cBhvr>
                                    </p:animEffect>
                                  </p:childTnLst>
                                </p:cTn>
                              </p:par>
                            </p:childTnLst>
                          </p:cTn>
                        </p:par>
                        <p:par>
                          <p:cTn id="44" fill="hold">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9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9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9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9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73" grpId="0"/>
      <p:bldP spid="90" grpId="0"/>
      <p:bldP spid="91" grpId="0"/>
      <p:bldP spid="92" grpId="0"/>
      <p:bldP spid="9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MY" dirty="0" smtClean="0"/>
              <a:t>Device Structure</a:t>
            </a:r>
            <a:endParaRPr lang="en-MY" dirty="0"/>
          </a:p>
        </p:txBody>
      </p:sp>
      <p:grpSp>
        <p:nvGrpSpPr>
          <p:cNvPr id="4" name="Group 3"/>
          <p:cNvGrpSpPr/>
          <p:nvPr/>
        </p:nvGrpSpPr>
        <p:grpSpPr>
          <a:xfrm>
            <a:off x="1727683" y="1513653"/>
            <a:ext cx="5688631" cy="4358808"/>
            <a:chOff x="2173419" y="1477351"/>
            <a:chExt cx="5688631" cy="4358808"/>
          </a:xfrm>
        </p:grpSpPr>
        <p:grpSp>
          <p:nvGrpSpPr>
            <p:cNvPr id="5" name="Group 4"/>
            <p:cNvGrpSpPr>
              <a:grpSpLocks noChangeAspect="1"/>
            </p:cNvGrpSpPr>
            <p:nvPr/>
          </p:nvGrpSpPr>
          <p:grpSpPr>
            <a:xfrm>
              <a:off x="2201614" y="1516159"/>
              <a:ext cx="5475323" cy="4320000"/>
              <a:chOff x="611560" y="404664"/>
              <a:chExt cx="7940100" cy="6264696"/>
            </a:xfrm>
          </p:grpSpPr>
          <p:grpSp>
            <p:nvGrpSpPr>
              <p:cNvPr id="28" name="Group 27"/>
              <p:cNvGrpSpPr/>
              <p:nvPr/>
            </p:nvGrpSpPr>
            <p:grpSpPr>
              <a:xfrm>
                <a:off x="611560" y="404664"/>
                <a:ext cx="7940100" cy="6264696"/>
                <a:chOff x="611560" y="-27384"/>
                <a:chExt cx="7940100" cy="6264696"/>
              </a:xfrm>
            </p:grpSpPr>
            <p:sp>
              <p:nvSpPr>
                <p:cNvPr id="30" name="Rectangle 29"/>
                <p:cNvSpPr/>
                <p:nvPr/>
              </p:nvSpPr>
              <p:spPr>
                <a:xfrm>
                  <a:off x="7986460" y="-27384"/>
                  <a:ext cx="565200" cy="6264696"/>
                </a:xfrm>
                <a:prstGeom prst="rect">
                  <a:avLst/>
                </a:prstGeom>
                <a:solidFill>
                  <a:schemeClr val="bg1">
                    <a:lumMod val="5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1" name="Rectangle 30"/>
                <p:cNvSpPr/>
                <p:nvPr/>
              </p:nvSpPr>
              <p:spPr>
                <a:xfrm>
                  <a:off x="7421260" y="-27384"/>
                  <a:ext cx="565200" cy="6264696"/>
                </a:xfrm>
                <a:prstGeom prst="rect">
                  <a:avLst/>
                </a:prstGeom>
                <a:solidFill>
                  <a:schemeClr val="accent3">
                    <a:lumMod val="60000"/>
                    <a:lumOff val="4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2" name="Rectangle 31"/>
                <p:cNvSpPr/>
                <p:nvPr/>
              </p:nvSpPr>
              <p:spPr>
                <a:xfrm rot="10800000">
                  <a:off x="2000187" y="-27384"/>
                  <a:ext cx="5435856" cy="6264696"/>
                </a:xfrm>
                <a:prstGeom prst="rect">
                  <a:avLst/>
                </a:prstGeom>
                <a:ln>
                  <a:solidFill>
                    <a:schemeClr val="tx2">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600"/>
                </a:p>
              </p:txBody>
            </p:sp>
            <p:sp>
              <p:nvSpPr>
                <p:cNvPr id="33" name="Rectangle 32"/>
                <p:cNvSpPr/>
                <p:nvPr/>
              </p:nvSpPr>
              <p:spPr>
                <a:xfrm>
                  <a:off x="611560" y="-27384"/>
                  <a:ext cx="565200" cy="6264696"/>
                </a:xfrm>
                <a:prstGeom prst="rect">
                  <a:avLst/>
                </a:prstGeom>
                <a:solidFill>
                  <a:schemeClr val="bg1">
                    <a:lumMod val="5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4" name="Rectangle 33"/>
                <p:cNvSpPr/>
                <p:nvPr/>
              </p:nvSpPr>
              <p:spPr>
                <a:xfrm>
                  <a:off x="1176760" y="-27384"/>
                  <a:ext cx="555868" cy="6264696"/>
                </a:xfrm>
                <a:prstGeom prst="rect">
                  <a:avLst/>
                </a:prstGeom>
                <a:solidFill>
                  <a:schemeClr val="bg1">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5" name="Rectangle 34"/>
                <p:cNvSpPr/>
                <p:nvPr/>
              </p:nvSpPr>
              <p:spPr>
                <a:xfrm>
                  <a:off x="1732628" y="-27384"/>
                  <a:ext cx="535116" cy="626469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6" name="Diamond 35"/>
                <p:cNvSpPr/>
                <p:nvPr/>
              </p:nvSpPr>
              <p:spPr>
                <a:xfrm>
                  <a:off x="1732628" y="548680"/>
                  <a:ext cx="535116" cy="576954"/>
                </a:xfrm>
                <a:prstGeom prst="diamond">
                  <a:avLst/>
                </a:prstGeom>
              </p:spPr>
              <p:style>
                <a:lnRef idx="0">
                  <a:schemeClr val="accent2"/>
                </a:lnRef>
                <a:fillRef idx="3">
                  <a:schemeClr val="accent2"/>
                </a:fillRef>
                <a:effectRef idx="3">
                  <a:schemeClr val="accent2"/>
                </a:effectRef>
                <a:fontRef idx="minor">
                  <a:schemeClr val="lt1"/>
                </a:fontRef>
              </p:style>
              <p:txBody>
                <a:bodyPr vert="vert270" rtlCol="0" anchor="ctr"/>
                <a:lstStyle/>
                <a:p>
                  <a:pPr algn="ctr"/>
                  <a:r>
                    <a:rPr lang="en-US" sz="1600" b="1" dirty="0" smtClean="0"/>
                    <a:t>R</a:t>
                  </a:r>
                  <a:endParaRPr lang="en-US" sz="1600" b="1" dirty="0"/>
                </a:p>
              </p:txBody>
            </p:sp>
            <p:sp>
              <p:nvSpPr>
                <p:cNvPr id="37" name="Diamond 36"/>
                <p:cNvSpPr/>
                <p:nvPr/>
              </p:nvSpPr>
              <p:spPr>
                <a:xfrm>
                  <a:off x="1732627" y="1125634"/>
                  <a:ext cx="535116" cy="576954"/>
                </a:xfrm>
                <a:prstGeom prst="diamond">
                  <a:avLst/>
                </a:prstGeom>
              </p:spPr>
              <p:style>
                <a:lnRef idx="0">
                  <a:schemeClr val="accent2"/>
                </a:lnRef>
                <a:fillRef idx="3">
                  <a:schemeClr val="accent2"/>
                </a:fillRef>
                <a:effectRef idx="3">
                  <a:schemeClr val="accent2"/>
                </a:effectRef>
                <a:fontRef idx="minor">
                  <a:schemeClr val="lt1"/>
                </a:fontRef>
              </p:style>
              <p:txBody>
                <a:bodyPr vert="vert270" rtlCol="0" anchor="ctr"/>
                <a:lstStyle/>
                <a:p>
                  <a:pPr algn="ctr"/>
                  <a:r>
                    <a:rPr lang="en-US" sz="1600" b="1" dirty="0"/>
                    <a:t>O</a:t>
                  </a:r>
                </a:p>
              </p:txBody>
            </p:sp>
            <p:sp>
              <p:nvSpPr>
                <p:cNvPr id="38" name="Diamond 37"/>
                <p:cNvSpPr/>
                <p:nvPr/>
              </p:nvSpPr>
              <p:spPr>
                <a:xfrm>
                  <a:off x="1732628" y="1699028"/>
                  <a:ext cx="535116" cy="576954"/>
                </a:xfrm>
                <a:prstGeom prst="diamond">
                  <a:avLst/>
                </a:prstGeom>
              </p:spPr>
              <p:style>
                <a:lnRef idx="0">
                  <a:schemeClr val="accent2"/>
                </a:lnRef>
                <a:fillRef idx="3">
                  <a:schemeClr val="accent2"/>
                </a:fillRef>
                <a:effectRef idx="3">
                  <a:schemeClr val="accent2"/>
                </a:effectRef>
                <a:fontRef idx="minor">
                  <a:schemeClr val="lt1"/>
                </a:fontRef>
              </p:style>
              <p:txBody>
                <a:bodyPr vert="vert270" rtlCol="0" anchor="ctr"/>
                <a:lstStyle/>
                <a:p>
                  <a:pPr algn="ctr"/>
                  <a:r>
                    <a:rPr lang="en-US" sz="1600" b="1" dirty="0"/>
                    <a:t>H</a:t>
                  </a:r>
                </a:p>
              </p:txBody>
            </p:sp>
            <p:sp>
              <p:nvSpPr>
                <p:cNvPr id="39" name="Diamond 38"/>
                <p:cNvSpPr/>
                <p:nvPr/>
              </p:nvSpPr>
              <p:spPr>
                <a:xfrm>
                  <a:off x="1732627" y="2275982"/>
                  <a:ext cx="535116" cy="576954"/>
                </a:xfrm>
                <a:prstGeom prst="diamond">
                  <a:avLst/>
                </a:prstGeom>
              </p:spPr>
              <p:style>
                <a:lnRef idx="0">
                  <a:schemeClr val="accent2"/>
                </a:lnRef>
                <a:fillRef idx="3">
                  <a:schemeClr val="accent2"/>
                </a:fillRef>
                <a:effectRef idx="3">
                  <a:schemeClr val="accent2"/>
                </a:effectRef>
                <a:fontRef idx="minor">
                  <a:schemeClr val="lt1"/>
                </a:fontRef>
              </p:style>
              <p:txBody>
                <a:bodyPr vert="vert270" rtlCol="0" anchor="ctr"/>
                <a:lstStyle/>
                <a:p>
                  <a:pPr algn="ctr"/>
                  <a:r>
                    <a:rPr lang="en-US" sz="1600" b="1" dirty="0"/>
                    <a:t>P</a:t>
                  </a:r>
                </a:p>
              </p:txBody>
            </p:sp>
            <p:sp>
              <p:nvSpPr>
                <p:cNvPr id="40" name="Diamond 39"/>
                <p:cNvSpPr/>
                <p:nvPr/>
              </p:nvSpPr>
              <p:spPr>
                <a:xfrm>
                  <a:off x="1738913" y="2832328"/>
                  <a:ext cx="535116" cy="576954"/>
                </a:xfrm>
                <a:prstGeom prst="diamond">
                  <a:avLst/>
                </a:prstGeom>
              </p:spPr>
              <p:style>
                <a:lnRef idx="0">
                  <a:schemeClr val="accent2"/>
                </a:lnRef>
                <a:fillRef idx="3">
                  <a:schemeClr val="accent2"/>
                </a:fillRef>
                <a:effectRef idx="3">
                  <a:schemeClr val="accent2"/>
                </a:effectRef>
                <a:fontRef idx="minor">
                  <a:schemeClr val="lt1"/>
                </a:fontRef>
              </p:style>
              <p:txBody>
                <a:bodyPr vert="vert270" rtlCol="0" anchor="ctr"/>
                <a:lstStyle/>
                <a:p>
                  <a:pPr algn="ctr"/>
                  <a:r>
                    <a:rPr lang="en-US" sz="1600" b="1" dirty="0"/>
                    <a:t>O</a:t>
                  </a:r>
                </a:p>
              </p:txBody>
            </p:sp>
            <p:sp>
              <p:nvSpPr>
                <p:cNvPr id="41" name="Diamond 40"/>
                <p:cNvSpPr/>
                <p:nvPr/>
              </p:nvSpPr>
              <p:spPr>
                <a:xfrm>
                  <a:off x="1732627" y="3403654"/>
                  <a:ext cx="535116" cy="576954"/>
                </a:xfrm>
                <a:prstGeom prst="diamond">
                  <a:avLst/>
                </a:prstGeom>
              </p:spPr>
              <p:style>
                <a:lnRef idx="0">
                  <a:schemeClr val="accent2"/>
                </a:lnRef>
                <a:fillRef idx="3">
                  <a:schemeClr val="accent2"/>
                </a:fillRef>
                <a:effectRef idx="3">
                  <a:schemeClr val="accent2"/>
                </a:effectRef>
                <a:fontRef idx="minor">
                  <a:schemeClr val="lt1"/>
                </a:fontRef>
              </p:style>
              <p:txBody>
                <a:bodyPr vert="vert270" rtlCol="0" anchor="ctr"/>
                <a:lstStyle/>
                <a:p>
                  <a:pPr algn="ctr"/>
                  <a:r>
                    <a:rPr lang="en-US" sz="1600" b="1" dirty="0"/>
                    <a:t>R</a:t>
                  </a:r>
                </a:p>
              </p:txBody>
            </p:sp>
            <p:sp>
              <p:nvSpPr>
                <p:cNvPr id="42" name="Diamond 41"/>
                <p:cNvSpPr/>
                <p:nvPr/>
              </p:nvSpPr>
              <p:spPr>
                <a:xfrm>
                  <a:off x="1732628" y="3965574"/>
                  <a:ext cx="535116" cy="576954"/>
                </a:xfrm>
                <a:prstGeom prst="diamond">
                  <a:avLst/>
                </a:prstGeom>
              </p:spPr>
              <p:style>
                <a:lnRef idx="0">
                  <a:schemeClr val="accent2"/>
                </a:lnRef>
                <a:fillRef idx="3">
                  <a:schemeClr val="accent2"/>
                </a:fillRef>
                <a:effectRef idx="3">
                  <a:schemeClr val="accent2"/>
                </a:effectRef>
                <a:fontRef idx="minor">
                  <a:schemeClr val="lt1"/>
                </a:fontRef>
              </p:style>
              <p:txBody>
                <a:bodyPr vert="vert270" rtlCol="0" anchor="ctr"/>
                <a:lstStyle/>
                <a:p>
                  <a:pPr algn="ctr"/>
                  <a:r>
                    <a:rPr lang="en-US" sz="1600" b="1" dirty="0" smtClean="0"/>
                    <a:t>O</a:t>
                  </a:r>
                  <a:endParaRPr lang="en-US" sz="1600" b="1" dirty="0"/>
                </a:p>
              </p:txBody>
            </p:sp>
            <p:sp>
              <p:nvSpPr>
                <p:cNvPr id="43" name="Diamond 42"/>
                <p:cNvSpPr/>
                <p:nvPr/>
              </p:nvSpPr>
              <p:spPr>
                <a:xfrm>
                  <a:off x="1732627" y="4542528"/>
                  <a:ext cx="535116" cy="576954"/>
                </a:xfrm>
                <a:prstGeom prst="diamond">
                  <a:avLst/>
                </a:prstGeom>
              </p:spPr>
              <p:style>
                <a:lnRef idx="0">
                  <a:schemeClr val="accent2"/>
                </a:lnRef>
                <a:fillRef idx="3">
                  <a:schemeClr val="accent2"/>
                </a:fillRef>
                <a:effectRef idx="3">
                  <a:schemeClr val="accent2"/>
                </a:effectRef>
                <a:fontRef idx="minor">
                  <a:schemeClr val="lt1"/>
                </a:fontRef>
              </p:style>
              <p:txBody>
                <a:bodyPr vert="vert270" rtlCol="0" anchor="ctr"/>
                <a:lstStyle/>
                <a:p>
                  <a:pPr algn="ctr"/>
                  <a:r>
                    <a:rPr lang="en-US" sz="1600" b="1" dirty="0" smtClean="0"/>
                    <a:t>U</a:t>
                  </a:r>
                  <a:endParaRPr lang="en-US" sz="1600" b="1" dirty="0"/>
                </a:p>
              </p:txBody>
            </p:sp>
            <p:sp>
              <p:nvSpPr>
                <p:cNvPr id="44" name="Diamond 43"/>
                <p:cNvSpPr/>
                <p:nvPr/>
              </p:nvSpPr>
              <p:spPr>
                <a:xfrm>
                  <a:off x="1732627" y="5106598"/>
                  <a:ext cx="535116" cy="576954"/>
                </a:xfrm>
                <a:prstGeom prst="diamond">
                  <a:avLst/>
                </a:prstGeom>
              </p:spPr>
              <p:style>
                <a:lnRef idx="0">
                  <a:schemeClr val="accent2"/>
                </a:lnRef>
                <a:fillRef idx="3">
                  <a:schemeClr val="accent2"/>
                </a:fillRef>
                <a:effectRef idx="3">
                  <a:schemeClr val="accent2"/>
                </a:effectRef>
                <a:fontRef idx="minor">
                  <a:schemeClr val="lt1"/>
                </a:fontRef>
              </p:style>
              <p:txBody>
                <a:bodyPr vert="vert270" rtlCol="0" anchor="ctr"/>
                <a:lstStyle/>
                <a:p>
                  <a:pPr algn="ctr"/>
                  <a:r>
                    <a:rPr lang="en-US" sz="1600" b="1" dirty="0" smtClean="0"/>
                    <a:t>L</a:t>
                  </a:r>
                  <a:endParaRPr lang="en-US" sz="1600" b="1" dirty="0"/>
                </a:p>
              </p:txBody>
            </p:sp>
            <p:sp>
              <p:nvSpPr>
                <p:cNvPr id="45" name="Oval 44"/>
                <p:cNvSpPr/>
                <p:nvPr/>
              </p:nvSpPr>
              <p:spPr>
                <a:xfrm>
                  <a:off x="1712154" y="548752"/>
                  <a:ext cx="576064" cy="576000"/>
                </a:xfrm>
                <a:prstGeom prst="ellipse">
                  <a:avLst/>
                </a:pr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46" name="Straight Connector 45"/>
                <p:cNvCxnSpPr>
                  <a:stCxn id="45" idx="0"/>
                  <a:endCxn id="101" idx="1"/>
                </p:cNvCxnSpPr>
                <p:nvPr/>
              </p:nvCxnSpPr>
              <p:spPr>
                <a:xfrm flipV="1">
                  <a:off x="2000186" y="301759"/>
                  <a:ext cx="1624692" cy="246993"/>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endCxn id="101" idx="3"/>
                </p:cNvCxnSpPr>
                <p:nvPr/>
              </p:nvCxnSpPr>
              <p:spPr>
                <a:xfrm>
                  <a:off x="2000186" y="1122964"/>
                  <a:ext cx="1624692" cy="158845"/>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a:stCxn id="53" idx="0"/>
                  <a:endCxn id="58" idx="1"/>
                </p:cNvCxnSpPr>
                <p:nvPr/>
              </p:nvCxnSpPr>
              <p:spPr>
                <a:xfrm flipV="1">
                  <a:off x="2006471" y="4907559"/>
                  <a:ext cx="1610082" cy="177625"/>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a:stCxn id="44" idx="2"/>
                  <a:endCxn id="58" idx="3"/>
                </p:cNvCxnSpPr>
                <p:nvPr/>
              </p:nvCxnSpPr>
              <p:spPr>
                <a:xfrm>
                  <a:off x="2000185" y="5683552"/>
                  <a:ext cx="1616368" cy="204057"/>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a:endCxn id="72" idx="1"/>
                </p:cNvCxnSpPr>
                <p:nvPr/>
              </p:nvCxnSpPr>
              <p:spPr>
                <a:xfrm flipV="1">
                  <a:off x="2006471" y="2460279"/>
                  <a:ext cx="1528782" cy="368957"/>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a:stCxn id="52" idx="4"/>
                  <a:endCxn id="72" idx="3"/>
                </p:cNvCxnSpPr>
                <p:nvPr/>
              </p:nvCxnSpPr>
              <p:spPr>
                <a:xfrm>
                  <a:off x="2000185" y="3400562"/>
                  <a:ext cx="1535068" cy="276507"/>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52" name="Oval 51"/>
                <p:cNvSpPr/>
                <p:nvPr/>
              </p:nvSpPr>
              <p:spPr>
                <a:xfrm>
                  <a:off x="1712153" y="2824562"/>
                  <a:ext cx="576064" cy="576000"/>
                </a:xfrm>
                <a:prstGeom prst="ellipse">
                  <a:avLst/>
                </a:pr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3" name="Oval 52"/>
                <p:cNvSpPr/>
                <p:nvPr/>
              </p:nvSpPr>
              <p:spPr>
                <a:xfrm>
                  <a:off x="1718439" y="5085184"/>
                  <a:ext cx="576064" cy="576000"/>
                </a:xfrm>
                <a:prstGeom prst="ellipse">
                  <a:avLst/>
                </a:pr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54" name="Group 53"/>
                <p:cNvGrpSpPr/>
                <p:nvPr/>
              </p:nvGrpSpPr>
              <p:grpSpPr>
                <a:xfrm>
                  <a:off x="3421903" y="86336"/>
                  <a:ext cx="1386000" cy="1398448"/>
                  <a:chOff x="3421903" y="26752"/>
                  <a:chExt cx="1386000" cy="1398448"/>
                </a:xfrm>
              </p:grpSpPr>
              <p:sp>
                <p:nvSpPr>
                  <p:cNvPr id="101" name="Oval 100"/>
                  <p:cNvSpPr/>
                  <p:nvPr/>
                </p:nvSpPr>
                <p:spPr>
                  <a:xfrm>
                    <a:off x="3421903" y="39200"/>
                    <a:ext cx="1386000" cy="1386000"/>
                  </a:xfrm>
                  <a:prstGeom prst="ellipse">
                    <a:avLst/>
                  </a:prstGeom>
                  <a:solidFill>
                    <a:schemeClr val="bg1">
                      <a:lumMod val="95000"/>
                    </a:schemeClr>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102" name="Group 101"/>
                  <p:cNvGrpSpPr/>
                  <p:nvPr/>
                </p:nvGrpSpPr>
                <p:grpSpPr>
                  <a:xfrm>
                    <a:off x="3779912" y="26752"/>
                    <a:ext cx="696108" cy="1386024"/>
                    <a:chOff x="3707904" y="1052736"/>
                    <a:chExt cx="696108" cy="1386024"/>
                  </a:xfrm>
                </p:grpSpPr>
                <p:grpSp>
                  <p:nvGrpSpPr>
                    <p:cNvPr id="103" name="Group 102"/>
                    <p:cNvGrpSpPr/>
                    <p:nvPr/>
                  </p:nvGrpSpPr>
                  <p:grpSpPr>
                    <a:xfrm>
                      <a:off x="3707904" y="1052736"/>
                      <a:ext cx="696108" cy="1296024"/>
                      <a:chOff x="3707904" y="1160848"/>
                      <a:chExt cx="696108" cy="1296024"/>
                    </a:xfrm>
                  </p:grpSpPr>
                  <p:sp>
                    <p:nvSpPr>
                      <p:cNvPr id="105" name="Flowchart: Summing Junction 104"/>
                      <p:cNvSpPr/>
                      <p:nvPr/>
                    </p:nvSpPr>
                    <p:spPr>
                      <a:xfrm>
                        <a:off x="3707904" y="1340848"/>
                        <a:ext cx="504000" cy="504000"/>
                      </a:xfrm>
                      <a:prstGeom prst="flowChartSummingJunction">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sz="1600"/>
                      </a:p>
                    </p:txBody>
                  </p:sp>
                  <p:sp>
                    <p:nvSpPr>
                      <p:cNvPr id="106" name="Flowchart: Summing Junction 105"/>
                      <p:cNvSpPr/>
                      <p:nvPr/>
                    </p:nvSpPr>
                    <p:spPr>
                      <a:xfrm>
                        <a:off x="3952895" y="1160848"/>
                        <a:ext cx="180000" cy="180000"/>
                      </a:xfrm>
                      <a:prstGeom prst="flowChartSummingJunction">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sz="1600"/>
                      </a:p>
                    </p:txBody>
                  </p:sp>
                  <p:sp>
                    <p:nvSpPr>
                      <p:cNvPr id="107" name="Flowchart: Summing Junction 106"/>
                      <p:cNvSpPr/>
                      <p:nvPr/>
                    </p:nvSpPr>
                    <p:spPr>
                      <a:xfrm>
                        <a:off x="4116816" y="1249838"/>
                        <a:ext cx="180000" cy="180000"/>
                      </a:xfrm>
                      <a:prstGeom prst="flowChartSummingJunction">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sz="1600"/>
                      </a:p>
                    </p:txBody>
                  </p:sp>
                  <p:sp>
                    <p:nvSpPr>
                      <p:cNvPr id="108" name="Flowchart: Summing Junction 107"/>
                      <p:cNvSpPr/>
                      <p:nvPr/>
                    </p:nvSpPr>
                    <p:spPr>
                      <a:xfrm>
                        <a:off x="4206816" y="1412848"/>
                        <a:ext cx="180000" cy="180000"/>
                      </a:xfrm>
                      <a:prstGeom prst="flowChartSummingJunction">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sz="1600"/>
                      </a:p>
                    </p:txBody>
                  </p:sp>
                  <p:sp>
                    <p:nvSpPr>
                      <p:cNvPr id="109" name="Flowchart: Summing Junction 108"/>
                      <p:cNvSpPr/>
                      <p:nvPr/>
                    </p:nvSpPr>
                    <p:spPr>
                      <a:xfrm>
                        <a:off x="4211904" y="1592848"/>
                        <a:ext cx="180000" cy="180000"/>
                      </a:xfrm>
                      <a:prstGeom prst="flowChartSummingJunction">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sz="1600"/>
                      </a:p>
                    </p:txBody>
                  </p:sp>
                  <p:sp>
                    <p:nvSpPr>
                      <p:cNvPr id="110" name="Flowchart: Summing Junction 109"/>
                      <p:cNvSpPr/>
                      <p:nvPr/>
                    </p:nvSpPr>
                    <p:spPr>
                      <a:xfrm>
                        <a:off x="4139952" y="2276872"/>
                        <a:ext cx="180000" cy="180000"/>
                      </a:xfrm>
                      <a:prstGeom prst="flowChartSummingJunction">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sz="1600"/>
                      </a:p>
                    </p:txBody>
                  </p:sp>
                  <p:sp>
                    <p:nvSpPr>
                      <p:cNvPr id="111" name="Flowchart: Summing Junction 110"/>
                      <p:cNvSpPr/>
                      <p:nvPr/>
                    </p:nvSpPr>
                    <p:spPr>
                      <a:xfrm>
                        <a:off x="4224012" y="2096792"/>
                        <a:ext cx="180000" cy="180000"/>
                      </a:xfrm>
                      <a:prstGeom prst="flowChartSummingJunction">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sz="1600"/>
                      </a:p>
                    </p:txBody>
                  </p:sp>
                  <p:sp>
                    <p:nvSpPr>
                      <p:cNvPr id="112" name="Flowchart: Summing Junction 111"/>
                      <p:cNvSpPr/>
                      <p:nvPr/>
                    </p:nvSpPr>
                    <p:spPr>
                      <a:xfrm>
                        <a:off x="4116816" y="1756412"/>
                        <a:ext cx="180000" cy="180000"/>
                      </a:xfrm>
                      <a:prstGeom prst="flowChartSummingJunction">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sz="1600"/>
                      </a:p>
                    </p:txBody>
                  </p:sp>
                  <p:sp>
                    <p:nvSpPr>
                      <p:cNvPr id="113" name="Flowchart: Summing Junction 112"/>
                      <p:cNvSpPr/>
                      <p:nvPr/>
                    </p:nvSpPr>
                    <p:spPr>
                      <a:xfrm>
                        <a:off x="4211904" y="1916792"/>
                        <a:ext cx="180000" cy="180000"/>
                      </a:xfrm>
                      <a:prstGeom prst="flowChartSummingJunction">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sz="1600"/>
                      </a:p>
                    </p:txBody>
                  </p:sp>
                  <p:sp>
                    <p:nvSpPr>
                      <p:cNvPr id="114" name="Flowchart: Summing Junction 113"/>
                      <p:cNvSpPr/>
                      <p:nvPr/>
                    </p:nvSpPr>
                    <p:spPr>
                      <a:xfrm>
                        <a:off x="3720012" y="1865560"/>
                        <a:ext cx="504000" cy="504000"/>
                      </a:xfrm>
                      <a:prstGeom prst="flowChartSummingJunction">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sz="1600"/>
                      </a:p>
                    </p:txBody>
                  </p:sp>
                </p:grpSp>
                <p:sp>
                  <p:nvSpPr>
                    <p:cNvPr id="104" name="Flowchart: Summing Junction 103"/>
                    <p:cNvSpPr/>
                    <p:nvPr/>
                  </p:nvSpPr>
                  <p:spPr>
                    <a:xfrm>
                      <a:off x="3983876" y="2258760"/>
                      <a:ext cx="180000" cy="180000"/>
                    </a:xfrm>
                    <a:prstGeom prst="flowChartSummingJunction">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sz="1600"/>
                    </a:p>
                  </p:txBody>
                </p:sp>
              </p:grpSp>
            </p:grpSp>
            <p:grpSp>
              <p:nvGrpSpPr>
                <p:cNvPr id="55" name="Group 54"/>
                <p:cNvGrpSpPr/>
                <p:nvPr/>
              </p:nvGrpSpPr>
              <p:grpSpPr>
                <a:xfrm>
                  <a:off x="3283248" y="2204864"/>
                  <a:ext cx="1720800" cy="1724210"/>
                  <a:chOff x="3283248" y="1653720"/>
                  <a:chExt cx="1720800" cy="1724210"/>
                </a:xfrm>
              </p:grpSpPr>
              <p:sp>
                <p:nvSpPr>
                  <p:cNvPr id="72" name="Oval 71"/>
                  <p:cNvSpPr/>
                  <p:nvPr/>
                </p:nvSpPr>
                <p:spPr>
                  <a:xfrm>
                    <a:off x="3283248" y="1657130"/>
                    <a:ext cx="1720800" cy="1720800"/>
                  </a:xfrm>
                  <a:prstGeom prst="ellipse">
                    <a:avLst/>
                  </a:prstGeom>
                  <a:solidFill>
                    <a:schemeClr val="bg1">
                      <a:lumMod val="95000"/>
                    </a:schemeClr>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73" name="Group 72"/>
                  <p:cNvGrpSpPr/>
                  <p:nvPr/>
                </p:nvGrpSpPr>
                <p:grpSpPr>
                  <a:xfrm>
                    <a:off x="3803884" y="1653720"/>
                    <a:ext cx="864000" cy="1719870"/>
                    <a:chOff x="3803884" y="2229784"/>
                    <a:chExt cx="864000" cy="1719870"/>
                  </a:xfrm>
                </p:grpSpPr>
                <p:sp>
                  <p:nvSpPr>
                    <p:cNvPr id="74" name="Flowchart: Summing Junction 73"/>
                    <p:cNvSpPr/>
                    <p:nvPr/>
                  </p:nvSpPr>
                  <p:spPr>
                    <a:xfrm>
                      <a:off x="4324467" y="3637602"/>
                      <a:ext cx="180000" cy="180000"/>
                    </a:xfrm>
                    <a:prstGeom prst="flowChartSummingJuncti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1600"/>
                    </a:p>
                  </p:txBody>
                </p:sp>
                <p:sp>
                  <p:nvSpPr>
                    <p:cNvPr id="75" name="Flowchart: Summing Junction 74"/>
                    <p:cNvSpPr/>
                    <p:nvPr/>
                  </p:nvSpPr>
                  <p:spPr>
                    <a:xfrm>
                      <a:off x="4163712" y="3731063"/>
                      <a:ext cx="180000" cy="180000"/>
                    </a:xfrm>
                    <a:prstGeom prst="flowChartSummingJuncti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1600"/>
                    </a:p>
                  </p:txBody>
                </p:sp>
                <p:grpSp>
                  <p:nvGrpSpPr>
                    <p:cNvPr id="76" name="Group 75"/>
                    <p:cNvGrpSpPr/>
                    <p:nvPr/>
                  </p:nvGrpSpPr>
                  <p:grpSpPr>
                    <a:xfrm>
                      <a:off x="3803884" y="2229784"/>
                      <a:ext cx="864000" cy="1539870"/>
                      <a:chOff x="3803884" y="2229784"/>
                      <a:chExt cx="864000" cy="1539870"/>
                    </a:xfrm>
                  </p:grpSpPr>
                  <p:grpSp>
                    <p:nvGrpSpPr>
                      <p:cNvPr id="78" name="Group 77"/>
                      <p:cNvGrpSpPr/>
                      <p:nvPr/>
                    </p:nvGrpSpPr>
                    <p:grpSpPr>
                      <a:xfrm>
                        <a:off x="3803884" y="2229784"/>
                        <a:ext cx="864000" cy="1411047"/>
                        <a:chOff x="3731876" y="3474480"/>
                        <a:chExt cx="864000" cy="1411047"/>
                      </a:xfrm>
                    </p:grpSpPr>
                    <p:grpSp>
                      <p:nvGrpSpPr>
                        <p:cNvPr id="90" name="Group 89"/>
                        <p:cNvGrpSpPr/>
                        <p:nvPr/>
                      </p:nvGrpSpPr>
                      <p:grpSpPr>
                        <a:xfrm>
                          <a:off x="3731876" y="3474480"/>
                          <a:ext cx="864000" cy="1375274"/>
                          <a:chOff x="3707904" y="990304"/>
                          <a:chExt cx="864000" cy="1375274"/>
                        </a:xfrm>
                      </p:grpSpPr>
                      <p:sp>
                        <p:nvSpPr>
                          <p:cNvPr id="92" name="Flowchart: Summing Junction 91"/>
                          <p:cNvSpPr/>
                          <p:nvPr/>
                        </p:nvSpPr>
                        <p:spPr>
                          <a:xfrm>
                            <a:off x="3707904" y="1336866"/>
                            <a:ext cx="504000" cy="504000"/>
                          </a:xfrm>
                          <a:prstGeom prst="flowChartSummingJunction">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sz="1600"/>
                          </a:p>
                        </p:txBody>
                      </p:sp>
                      <p:sp>
                        <p:nvSpPr>
                          <p:cNvPr id="93" name="Flowchart: Summing Junction 92"/>
                          <p:cNvSpPr/>
                          <p:nvPr/>
                        </p:nvSpPr>
                        <p:spPr>
                          <a:xfrm>
                            <a:off x="4372245" y="1494488"/>
                            <a:ext cx="180000" cy="180000"/>
                          </a:xfrm>
                          <a:prstGeom prst="flowChartSummingJuncti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1600"/>
                          </a:p>
                        </p:txBody>
                      </p:sp>
                      <p:sp>
                        <p:nvSpPr>
                          <p:cNvPr id="94" name="Flowchart: Summing Junction 93"/>
                          <p:cNvSpPr/>
                          <p:nvPr/>
                        </p:nvSpPr>
                        <p:spPr>
                          <a:xfrm>
                            <a:off x="4227617" y="1138392"/>
                            <a:ext cx="180000" cy="180000"/>
                          </a:xfrm>
                          <a:prstGeom prst="flowChartSummingJuncti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1600"/>
                          </a:p>
                        </p:txBody>
                      </p:sp>
                      <p:sp>
                        <p:nvSpPr>
                          <p:cNvPr id="95" name="Flowchart: Summing Junction 94"/>
                          <p:cNvSpPr/>
                          <p:nvPr/>
                        </p:nvSpPr>
                        <p:spPr>
                          <a:xfrm>
                            <a:off x="4059769" y="1032231"/>
                            <a:ext cx="180000" cy="180000"/>
                          </a:xfrm>
                          <a:prstGeom prst="flowChartSummingJuncti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1600"/>
                          </a:p>
                        </p:txBody>
                      </p:sp>
                      <p:sp>
                        <p:nvSpPr>
                          <p:cNvPr id="96" name="Flowchart: Summing Junction 95"/>
                          <p:cNvSpPr/>
                          <p:nvPr/>
                        </p:nvSpPr>
                        <p:spPr>
                          <a:xfrm>
                            <a:off x="4391904" y="2023578"/>
                            <a:ext cx="180000" cy="180000"/>
                          </a:xfrm>
                          <a:prstGeom prst="flowChartSummingJuncti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1600"/>
                          </a:p>
                        </p:txBody>
                      </p:sp>
                      <p:sp>
                        <p:nvSpPr>
                          <p:cNvPr id="97" name="Flowchart: Summing Junction 96"/>
                          <p:cNvSpPr/>
                          <p:nvPr/>
                        </p:nvSpPr>
                        <p:spPr>
                          <a:xfrm>
                            <a:off x="4250695" y="1750866"/>
                            <a:ext cx="180000" cy="180000"/>
                          </a:xfrm>
                          <a:prstGeom prst="flowChartSummingJuncti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1600"/>
                          </a:p>
                        </p:txBody>
                      </p:sp>
                      <p:sp>
                        <p:nvSpPr>
                          <p:cNvPr id="98" name="Flowchart: Summing Junction 97"/>
                          <p:cNvSpPr/>
                          <p:nvPr/>
                        </p:nvSpPr>
                        <p:spPr>
                          <a:xfrm>
                            <a:off x="4330519" y="1311517"/>
                            <a:ext cx="180000" cy="180000"/>
                          </a:xfrm>
                          <a:prstGeom prst="flowChartSummingJuncti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1600"/>
                          </a:p>
                        </p:txBody>
                      </p:sp>
                      <p:sp>
                        <p:nvSpPr>
                          <p:cNvPr id="99" name="Flowchart: Summing Junction 98"/>
                          <p:cNvSpPr/>
                          <p:nvPr/>
                        </p:nvSpPr>
                        <p:spPr>
                          <a:xfrm>
                            <a:off x="3720012" y="1861578"/>
                            <a:ext cx="504000" cy="504000"/>
                          </a:xfrm>
                          <a:prstGeom prst="flowChartSummingJunction">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sz="1600"/>
                          </a:p>
                        </p:txBody>
                      </p:sp>
                      <p:sp>
                        <p:nvSpPr>
                          <p:cNvPr id="100" name="Flowchart: Summing Junction 99"/>
                          <p:cNvSpPr/>
                          <p:nvPr/>
                        </p:nvSpPr>
                        <p:spPr>
                          <a:xfrm>
                            <a:off x="3869904" y="990304"/>
                            <a:ext cx="180000" cy="180000"/>
                          </a:xfrm>
                          <a:prstGeom prst="flowChartSummingJuncti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1600"/>
                          </a:p>
                        </p:txBody>
                      </p:sp>
                    </p:grpSp>
                    <p:sp>
                      <p:nvSpPr>
                        <p:cNvPr id="91" name="Flowchart: Summing Junction 90"/>
                        <p:cNvSpPr/>
                        <p:nvPr/>
                      </p:nvSpPr>
                      <p:spPr>
                        <a:xfrm>
                          <a:off x="4364667" y="4705527"/>
                          <a:ext cx="180000" cy="180000"/>
                        </a:xfrm>
                        <a:prstGeom prst="flowChartSummingJuncti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1600"/>
                        </a:p>
                      </p:txBody>
                    </p:sp>
                  </p:grpSp>
                  <p:sp>
                    <p:nvSpPr>
                      <p:cNvPr id="79" name="Flowchart: Collate 78"/>
                      <p:cNvSpPr/>
                      <p:nvPr/>
                    </p:nvSpPr>
                    <p:spPr>
                      <a:xfrm>
                        <a:off x="4019880" y="2409784"/>
                        <a:ext cx="72008" cy="163010"/>
                      </a:xfrm>
                      <a:prstGeom prst="flowChartCollate">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80" name="Flowchart: Collate 79"/>
                      <p:cNvSpPr/>
                      <p:nvPr/>
                    </p:nvSpPr>
                    <p:spPr>
                      <a:xfrm rot="16200000">
                        <a:off x="4356792" y="2746841"/>
                        <a:ext cx="72008" cy="163010"/>
                      </a:xfrm>
                      <a:prstGeom prst="flowChartCollate">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81" name="Flowchart: Collate 80"/>
                      <p:cNvSpPr/>
                      <p:nvPr/>
                    </p:nvSpPr>
                    <p:spPr>
                      <a:xfrm rot="2700000">
                        <a:off x="4254165" y="2511752"/>
                        <a:ext cx="72008" cy="163010"/>
                      </a:xfrm>
                      <a:prstGeom prst="flowChartCollate">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82" name="Flowchart: Collate 81"/>
                      <p:cNvSpPr/>
                      <p:nvPr/>
                    </p:nvSpPr>
                    <p:spPr>
                      <a:xfrm rot="1320000">
                        <a:off x="4142813" y="2438678"/>
                        <a:ext cx="72008" cy="163010"/>
                      </a:xfrm>
                      <a:prstGeom prst="flowChartCollate">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83" name="Flowchart: Collate 82"/>
                      <p:cNvSpPr/>
                      <p:nvPr/>
                    </p:nvSpPr>
                    <p:spPr>
                      <a:xfrm rot="4020000">
                        <a:off x="4337002" y="2623544"/>
                        <a:ext cx="72008" cy="163010"/>
                      </a:xfrm>
                      <a:prstGeom prst="flowChartCollate">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84" name="Flowchart: Collate 83"/>
                      <p:cNvSpPr/>
                      <p:nvPr/>
                    </p:nvSpPr>
                    <p:spPr>
                      <a:xfrm rot="16200000">
                        <a:off x="4227091" y="2998841"/>
                        <a:ext cx="72008" cy="163010"/>
                      </a:xfrm>
                      <a:prstGeom prst="flowChartCollate">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85" name="Flowchart: Collate 84"/>
                      <p:cNvSpPr/>
                      <p:nvPr/>
                    </p:nvSpPr>
                    <p:spPr>
                      <a:xfrm rot="16200000">
                        <a:off x="4369098" y="3271506"/>
                        <a:ext cx="72008" cy="163010"/>
                      </a:xfrm>
                      <a:prstGeom prst="flowChartCollate">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86" name="Flowchart: Collate 85"/>
                      <p:cNvSpPr/>
                      <p:nvPr/>
                    </p:nvSpPr>
                    <p:spPr>
                      <a:xfrm rot="17580000" flipV="1">
                        <a:off x="4337001" y="3404337"/>
                        <a:ext cx="72008" cy="163010"/>
                      </a:xfrm>
                      <a:prstGeom prst="flowChartCollate">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87" name="Flowchart: Collate 86"/>
                      <p:cNvSpPr/>
                      <p:nvPr/>
                    </p:nvSpPr>
                    <p:spPr>
                      <a:xfrm rot="18900000" flipV="1">
                        <a:off x="4254818" y="3523552"/>
                        <a:ext cx="72008" cy="163010"/>
                      </a:xfrm>
                      <a:prstGeom prst="flowChartCollate">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88" name="Flowchart: Collate 87"/>
                      <p:cNvSpPr/>
                      <p:nvPr/>
                    </p:nvSpPr>
                    <p:spPr>
                      <a:xfrm rot="20280000" flipH="1">
                        <a:off x="4153114" y="3585626"/>
                        <a:ext cx="72008" cy="163010"/>
                      </a:xfrm>
                      <a:prstGeom prst="flowChartCollate">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89" name="Flowchart: Collate 88"/>
                      <p:cNvSpPr/>
                      <p:nvPr/>
                    </p:nvSpPr>
                    <p:spPr>
                      <a:xfrm>
                        <a:off x="4031988" y="3606644"/>
                        <a:ext cx="72008" cy="163010"/>
                      </a:xfrm>
                      <a:prstGeom prst="flowChartCollate">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grpSp>
                <p:sp>
                  <p:nvSpPr>
                    <p:cNvPr id="77" name="Flowchart: Summing Junction 76"/>
                    <p:cNvSpPr/>
                    <p:nvPr/>
                  </p:nvSpPr>
                  <p:spPr>
                    <a:xfrm>
                      <a:off x="3977992" y="3769654"/>
                      <a:ext cx="180000" cy="180000"/>
                    </a:xfrm>
                    <a:prstGeom prst="flowChartSummingJuncti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1600"/>
                    </a:p>
                  </p:txBody>
                </p:sp>
              </p:grpSp>
            </p:grpSp>
            <p:grpSp>
              <p:nvGrpSpPr>
                <p:cNvPr id="56" name="Group 55"/>
                <p:cNvGrpSpPr/>
                <p:nvPr/>
              </p:nvGrpSpPr>
              <p:grpSpPr>
                <a:xfrm>
                  <a:off x="3413578" y="4704584"/>
                  <a:ext cx="1386000" cy="1388712"/>
                  <a:chOff x="3413578" y="4221088"/>
                  <a:chExt cx="1386000" cy="1388712"/>
                </a:xfrm>
              </p:grpSpPr>
              <p:sp>
                <p:nvSpPr>
                  <p:cNvPr id="58" name="Oval 57"/>
                  <p:cNvSpPr/>
                  <p:nvPr/>
                </p:nvSpPr>
                <p:spPr>
                  <a:xfrm>
                    <a:off x="3413578" y="4221088"/>
                    <a:ext cx="1386000" cy="1386000"/>
                  </a:xfrm>
                  <a:prstGeom prst="ellipse">
                    <a:avLst/>
                  </a:prstGeom>
                  <a:solidFill>
                    <a:schemeClr val="bg1">
                      <a:lumMod val="95000"/>
                    </a:schemeClr>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59" name="Group 58"/>
                  <p:cNvGrpSpPr/>
                  <p:nvPr/>
                </p:nvGrpSpPr>
                <p:grpSpPr>
                  <a:xfrm>
                    <a:off x="3803884" y="4221088"/>
                    <a:ext cx="696108" cy="1388712"/>
                    <a:chOff x="3731876" y="4221088"/>
                    <a:chExt cx="696108" cy="1388712"/>
                  </a:xfrm>
                </p:grpSpPr>
                <p:grpSp>
                  <p:nvGrpSpPr>
                    <p:cNvPr id="60" name="Group 59"/>
                    <p:cNvGrpSpPr/>
                    <p:nvPr/>
                  </p:nvGrpSpPr>
                  <p:grpSpPr>
                    <a:xfrm>
                      <a:off x="3731876" y="4221088"/>
                      <a:ext cx="696108" cy="1296024"/>
                      <a:chOff x="3707904" y="1736912"/>
                      <a:chExt cx="696108" cy="1296024"/>
                    </a:xfrm>
                  </p:grpSpPr>
                  <p:sp>
                    <p:nvSpPr>
                      <p:cNvPr id="62" name="Flowchart: Summing Junction 61"/>
                      <p:cNvSpPr/>
                      <p:nvPr/>
                    </p:nvSpPr>
                    <p:spPr>
                      <a:xfrm>
                        <a:off x="3707904" y="1916912"/>
                        <a:ext cx="504000" cy="504000"/>
                      </a:xfrm>
                      <a:prstGeom prst="flowChartSummingJunction">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sz="1600"/>
                      </a:p>
                    </p:txBody>
                  </p:sp>
                  <p:sp>
                    <p:nvSpPr>
                      <p:cNvPr id="63" name="Flowchart: Summing Junction 62"/>
                      <p:cNvSpPr/>
                      <p:nvPr/>
                    </p:nvSpPr>
                    <p:spPr>
                      <a:xfrm>
                        <a:off x="3952895" y="1736912"/>
                        <a:ext cx="180000" cy="180000"/>
                      </a:xfrm>
                      <a:prstGeom prst="flowChartSummingJuncti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1600"/>
                      </a:p>
                    </p:txBody>
                  </p:sp>
                  <p:sp>
                    <p:nvSpPr>
                      <p:cNvPr id="64" name="Flowchart: Summing Junction 63"/>
                      <p:cNvSpPr/>
                      <p:nvPr/>
                    </p:nvSpPr>
                    <p:spPr>
                      <a:xfrm>
                        <a:off x="4116816" y="1825902"/>
                        <a:ext cx="180000" cy="180000"/>
                      </a:xfrm>
                      <a:prstGeom prst="flowChartSummingJuncti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1600"/>
                      </a:p>
                    </p:txBody>
                  </p:sp>
                  <p:sp>
                    <p:nvSpPr>
                      <p:cNvPr id="65" name="Flowchart: Summing Junction 64"/>
                      <p:cNvSpPr/>
                      <p:nvPr/>
                    </p:nvSpPr>
                    <p:spPr>
                      <a:xfrm>
                        <a:off x="4206816" y="1988912"/>
                        <a:ext cx="180000" cy="180000"/>
                      </a:xfrm>
                      <a:prstGeom prst="flowChartSummingJuncti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1600"/>
                      </a:p>
                    </p:txBody>
                  </p:sp>
                  <p:sp>
                    <p:nvSpPr>
                      <p:cNvPr id="66" name="Flowchart: Summing Junction 65"/>
                      <p:cNvSpPr/>
                      <p:nvPr/>
                    </p:nvSpPr>
                    <p:spPr>
                      <a:xfrm>
                        <a:off x="4211904" y="2168912"/>
                        <a:ext cx="180000" cy="180000"/>
                      </a:xfrm>
                      <a:prstGeom prst="flowChartSummingJuncti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1600"/>
                      </a:p>
                    </p:txBody>
                  </p:sp>
                  <p:sp>
                    <p:nvSpPr>
                      <p:cNvPr id="67" name="Flowchart: Summing Junction 66"/>
                      <p:cNvSpPr/>
                      <p:nvPr/>
                    </p:nvSpPr>
                    <p:spPr>
                      <a:xfrm>
                        <a:off x="4139952" y="2852936"/>
                        <a:ext cx="180000" cy="180000"/>
                      </a:xfrm>
                      <a:prstGeom prst="flowChartSummingJuncti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1600"/>
                      </a:p>
                    </p:txBody>
                  </p:sp>
                  <p:sp>
                    <p:nvSpPr>
                      <p:cNvPr id="68" name="Flowchart: Summing Junction 67"/>
                      <p:cNvSpPr/>
                      <p:nvPr/>
                    </p:nvSpPr>
                    <p:spPr>
                      <a:xfrm>
                        <a:off x="4224012" y="2672856"/>
                        <a:ext cx="180000" cy="180000"/>
                      </a:xfrm>
                      <a:prstGeom prst="flowChartSummingJuncti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1600"/>
                      </a:p>
                    </p:txBody>
                  </p:sp>
                  <p:sp>
                    <p:nvSpPr>
                      <p:cNvPr id="69" name="Flowchart: Summing Junction 68"/>
                      <p:cNvSpPr/>
                      <p:nvPr/>
                    </p:nvSpPr>
                    <p:spPr>
                      <a:xfrm>
                        <a:off x="4116816" y="2332476"/>
                        <a:ext cx="180000" cy="180000"/>
                      </a:xfrm>
                      <a:prstGeom prst="flowChartSummingJuncti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1600"/>
                      </a:p>
                    </p:txBody>
                  </p:sp>
                  <p:sp>
                    <p:nvSpPr>
                      <p:cNvPr id="70" name="Flowchart: Summing Junction 69"/>
                      <p:cNvSpPr/>
                      <p:nvPr/>
                    </p:nvSpPr>
                    <p:spPr>
                      <a:xfrm>
                        <a:off x="4211904" y="2492856"/>
                        <a:ext cx="180000" cy="180000"/>
                      </a:xfrm>
                      <a:prstGeom prst="flowChartSummingJuncti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1600"/>
                      </a:p>
                    </p:txBody>
                  </p:sp>
                  <p:sp>
                    <p:nvSpPr>
                      <p:cNvPr id="71" name="Flowchart: Summing Junction 70"/>
                      <p:cNvSpPr/>
                      <p:nvPr/>
                    </p:nvSpPr>
                    <p:spPr>
                      <a:xfrm>
                        <a:off x="3720012" y="2441624"/>
                        <a:ext cx="504000" cy="504000"/>
                      </a:xfrm>
                      <a:prstGeom prst="flowChartSummingJunction">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sz="1600"/>
                      </a:p>
                    </p:txBody>
                  </p:sp>
                </p:grpSp>
                <p:sp>
                  <p:nvSpPr>
                    <p:cNvPr id="61" name="Flowchart: Summing Junction 60"/>
                    <p:cNvSpPr/>
                    <p:nvPr/>
                  </p:nvSpPr>
                  <p:spPr>
                    <a:xfrm>
                      <a:off x="3999605" y="5429800"/>
                      <a:ext cx="180000" cy="180000"/>
                    </a:xfrm>
                    <a:prstGeom prst="flowChartSummingJuncti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1600"/>
                    </a:p>
                  </p:txBody>
                </p:sp>
              </p:grpSp>
            </p:grpSp>
            <p:sp>
              <p:nvSpPr>
                <p:cNvPr id="57" name="Diamond 56"/>
                <p:cNvSpPr/>
                <p:nvPr/>
              </p:nvSpPr>
              <p:spPr>
                <a:xfrm>
                  <a:off x="1732628" y="5660358"/>
                  <a:ext cx="535116" cy="576954"/>
                </a:xfrm>
                <a:prstGeom prst="diamond">
                  <a:avLst/>
                </a:prstGeom>
              </p:spPr>
              <p:style>
                <a:lnRef idx="0">
                  <a:schemeClr val="accent2"/>
                </a:lnRef>
                <a:fillRef idx="3">
                  <a:schemeClr val="accent2"/>
                </a:fillRef>
                <a:effectRef idx="3">
                  <a:schemeClr val="accent2"/>
                </a:effectRef>
                <a:fontRef idx="minor">
                  <a:schemeClr val="lt1"/>
                </a:fontRef>
              </p:style>
              <p:txBody>
                <a:bodyPr vert="vert270" rtlCol="0" anchor="ctr"/>
                <a:lstStyle/>
                <a:p>
                  <a:pPr algn="ctr"/>
                  <a:r>
                    <a:rPr lang="en-US" sz="1600" b="1" dirty="0" smtClean="0"/>
                    <a:t>F</a:t>
                  </a:r>
                  <a:endParaRPr lang="en-US" sz="1600" b="1" dirty="0"/>
                </a:p>
              </p:txBody>
            </p:sp>
          </p:grpSp>
          <p:sp>
            <p:nvSpPr>
              <p:cNvPr id="29" name="Diamond 28"/>
              <p:cNvSpPr/>
              <p:nvPr/>
            </p:nvSpPr>
            <p:spPr>
              <a:xfrm>
                <a:off x="1732628" y="404664"/>
                <a:ext cx="535116" cy="576954"/>
              </a:xfrm>
              <a:prstGeom prst="diamond">
                <a:avLst/>
              </a:prstGeom>
            </p:spPr>
            <p:style>
              <a:lnRef idx="0">
                <a:schemeClr val="accent2"/>
              </a:lnRef>
              <a:fillRef idx="3">
                <a:schemeClr val="accent2"/>
              </a:fillRef>
              <a:effectRef idx="3">
                <a:schemeClr val="accent2"/>
              </a:effectRef>
              <a:fontRef idx="minor">
                <a:schemeClr val="lt1"/>
              </a:fontRef>
            </p:style>
            <p:txBody>
              <a:bodyPr vert="vert270" rtlCol="0" anchor="ctr"/>
              <a:lstStyle/>
              <a:p>
                <a:pPr algn="ctr"/>
                <a:r>
                  <a:rPr lang="en-US" sz="1600" b="1" dirty="0"/>
                  <a:t>E</a:t>
                </a:r>
              </a:p>
            </p:txBody>
          </p:sp>
        </p:grpSp>
        <p:sp>
          <p:nvSpPr>
            <p:cNvPr id="6" name="TextBox 5"/>
            <p:cNvSpPr txBox="1"/>
            <p:nvPr/>
          </p:nvSpPr>
          <p:spPr>
            <a:xfrm>
              <a:off x="3325546" y="1477351"/>
              <a:ext cx="1534518" cy="380995"/>
            </a:xfrm>
            <a:prstGeom prst="rect">
              <a:avLst/>
            </a:prstGeom>
            <a:noFill/>
          </p:spPr>
          <p:txBody>
            <a:bodyPr wrap="square" rtlCol="0">
              <a:spAutoFit/>
            </a:bodyPr>
            <a:lstStyle/>
            <a:p>
              <a:r>
                <a:rPr lang="en-MY" dirty="0" smtClean="0"/>
                <a:t>A. DSSC</a:t>
              </a:r>
              <a:endParaRPr lang="en-MY" dirty="0"/>
            </a:p>
          </p:txBody>
        </p:sp>
        <p:sp>
          <p:nvSpPr>
            <p:cNvPr id="7" name="TextBox 6"/>
            <p:cNvSpPr txBox="1"/>
            <p:nvPr/>
          </p:nvSpPr>
          <p:spPr>
            <a:xfrm>
              <a:off x="3325546" y="2701487"/>
              <a:ext cx="2520280" cy="369332"/>
            </a:xfrm>
            <a:prstGeom prst="rect">
              <a:avLst/>
            </a:prstGeom>
            <a:noFill/>
          </p:spPr>
          <p:txBody>
            <a:bodyPr wrap="square" rtlCol="0">
              <a:spAutoFit/>
            </a:bodyPr>
            <a:lstStyle/>
            <a:p>
              <a:r>
                <a:rPr lang="en-MY" dirty="0" smtClean="0"/>
                <a:t>B. QDSC with ligand</a:t>
              </a:r>
              <a:endParaRPr lang="en-MY" dirty="0"/>
            </a:p>
          </p:txBody>
        </p:sp>
        <p:sp>
          <p:nvSpPr>
            <p:cNvPr id="8" name="TextBox 7"/>
            <p:cNvSpPr txBox="1"/>
            <p:nvPr/>
          </p:nvSpPr>
          <p:spPr>
            <a:xfrm>
              <a:off x="3325546" y="4429679"/>
              <a:ext cx="2520280" cy="369332"/>
            </a:xfrm>
            <a:prstGeom prst="rect">
              <a:avLst/>
            </a:prstGeom>
            <a:noFill/>
          </p:spPr>
          <p:txBody>
            <a:bodyPr wrap="square" rtlCol="0">
              <a:spAutoFit/>
            </a:bodyPr>
            <a:lstStyle/>
            <a:p>
              <a:r>
                <a:rPr lang="en-MY" dirty="0" smtClean="0"/>
                <a:t>C. QDSC without ligand</a:t>
              </a:r>
              <a:endParaRPr lang="en-MY" dirty="0"/>
            </a:p>
          </p:txBody>
        </p:sp>
        <p:sp>
          <p:nvSpPr>
            <p:cNvPr id="9" name="TextBox 8"/>
            <p:cNvSpPr txBox="1"/>
            <p:nvPr/>
          </p:nvSpPr>
          <p:spPr>
            <a:xfrm>
              <a:off x="5341770" y="1540067"/>
              <a:ext cx="2520280" cy="369332"/>
            </a:xfrm>
            <a:prstGeom prst="rect">
              <a:avLst/>
            </a:prstGeom>
            <a:noFill/>
          </p:spPr>
          <p:txBody>
            <a:bodyPr wrap="square" rtlCol="0">
              <a:spAutoFit/>
            </a:bodyPr>
            <a:lstStyle/>
            <a:p>
              <a:r>
                <a:rPr lang="en-MY" dirty="0" smtClean="0"/>
                <a:t>Dye</a:t>
              </a:r>
              <a:endParaRPr lang="en-MY" dirty="0"/>
            </a:p>
          </p:txBody>
        </p:sp>
        <p:sp>
          <p:nvSpPr>
            <p:cNvPr id="10" name="TextBox 9"/>
            <p:cNvSpPr txBox="1"/>
            <p:nvPr/>
          </p:nvSpPr>
          <p:spPr>
            <a:xfrm>
              <a:off x="5341770" y="3484283"/>
              <a:ext cx="2520280" cy="369332"/>
            </a:xfrm>
            <a:prstGeom prst="rect">
              <a:avLst/>
            </a:prstGeom>
            <a:noFill/>
          </p:spPr>
          <p:txBody>
            <a:bodyPr wrap="square" rtlCol="0">
              <a:spAutoFit/>
            </a:bodyPr>
            <a:lstStyle/>
            <a:p>
              <a:r>
                <a:rPr lang="en-MY" dirty="0" smtClean="0"/>
                <a:t>QD</a:t>
              </a:r>
              <a:endParaRPr lang="en-MY" dirty="0"/>
            </a:p>
          </p:txBody>
        </p:sp>
        <p:sp>
          <p:nvSpPr>
            <p:cNvPr id="11" name="TextBox 10"/>
            <p:cNvSpPr txBox="1"/>
            <p:nvPr/>
          </p:nvSpPr>
          <p:spPr>
            <a:xfrm>
              <a:off x="5341770" y="4132355"/>
              <a:ext cx="2520280" cy="369332"/>
            </a:xfrm>
            <a:prstGeom prst="rect">
              <a:avLst/>
            </a:prstGeom>
            <a:noFill/>
          </p:spPr>
          <p:txBody>
            <a:bodyPr wrap="square" rtlCol="0">
              <a:spAutoFit/>
            </a:bodyPr>
            <a:lstStyle/>
            <a:p>
              <a:r>
                <a:rPr lang="en-MY" dirty="0" smtClean="0"/>
                <a:t>Ligand</a:t>
              </a:r>
              <a:endParaRPr lang="en-MY" dirty="0"/>
            </a:p>
          </p:txBody>
        </p:sp>
        <p:sp>
          <p:nvSpPr>
            <p:cNvPr id="12" name="TextBox 11"/>
            <p:cNvSpPr txBox="1"/>
            <p:nvPr/>
          </p:nvSpPr>
          <p:spPr>
            <a:xfrm>
              <a:off x="5341770" y="5293775"/>
              <a:ext cx="2520280" cy="369332"/>
            </a:xfrm>
            <a:prstGeom prst="rect">
              <a:avLst/>
            </a:prstGeom>
            <a:noFill/>
          </p:spPr>
          <p:txBody>
            <a:bodyPr wrap="square" rtlCol="0">
              <a:spAutoFit/>
            </a:bodyPr>
            <a:lstStyle/>
            <a:p>
              <a:r>
                <a:rPr lang="en-MY" dirty="0" smtClean="0"/>
                <a:t>QD</a:t>
              </a:r>
              <a:endParaRPr lang="en-MY" dirty="0"/>
            </a:p>
          </p:txBody>
        </p:sp>
        <p:sp>
          <p:nvSpPr>
            <p:cNvPr id="13" name="TextBox 12"/>
            <p:cNvSpPr txBox="1"/>
            <p:nvPr/>
          </p:nvSpPr>
          <p:spPr>
            <a:xfrm rot="16200000">
              <a:off x="6221922" y="2624834"/>
              <a:ext cx="2520280" cy="369332"/>
            </a:xfrm>
            <a:prstGeom prst="rect">
              <a:avLst/>
            </a:prstGeom>
            <a:noFill/>
          </p:spPr>
          <p:txBody>
            <a:bodyPr wrap="square" rtlCol="0">
              <a:spAutoFit/>
            </a:bodyPr>
            <a:lstStyle/>
            <a:p>
              <a:pPr algn="r"/>
              <a:r>
                <a:rPr lang="en-MY" dirty="0" smtClean="0">
                  <a:solidFill>
                    <a:schemeClr val="bg1"/>
                  </a:solidFill>
                </a:rPr>
                <a:t>Conducting glass</a:t>
              </a:r>
              <a:endParaRPr lang="en-MY" dirty="0">
                <a:solidFill>
                  <a:schemeClr val="bg1"/>
                </a:solidFill>
              </a:endParaRPr>
            </a:p>
          </p:txBody>
        </p:sp>
        <p:sp>
          <p:nvSpPr>
            <p:cNvPr id="14" name="TextBox 13"/>
            <p:cNvSpPr txBox="1"/>
            <p:nvPr/>
          </p:nvSpPr>
          <p:spPr>
            <a:xfrm rot="16200000">
              <a:off x="1097945" y="2624834"/>
              <a:ext cx="2520280" cy="369332"/>
            </a:xfrm>
            <a:prstGeom prst="rect">
              <a:avLst/>
            </a:prstGeom>
            <a:noFill/>
          </p:spPr>
          <p:txBody>
            <a:bodyPr wrap="square" rtlCol="0">
              <a:spAutoFit/>
            </a:bodyPr>
            <a:lstStyle/>
            <a:p>
              <a:pPr algn="r"/>
              <a:r>
                <a:rPr lang="en-MY" dirty="0" smtClean="0">
                  <a:solidFill>
                    <a:schemeClr val="bg1"/>
                  </a:solidFill>
                </a:rPr>
                <a:t>Conducting glass</a:t>
              </a:r>
              <a:endParaRPr lang="en-MY" dirty="0">
                <a:solidFill>
                  <a:schemeClr val="bg1"/>
                </a:solidFill>
              </a:endParaRPr>
            </a:p>
          </p:txBody>
        </p:sp>
        <p:sp>
          <p:nvSpPr>
            <p:cNvPr id="15" name="TextBox 14"/>
            <p:cNvSpPr txBox="1"/>
            <p:nvPr/>
          </p:nvSpPr>
          <p:spPr>
            <a:xfrm rot="16200000">
              <a:off x="1520699" y="2624834"/>
              <a:ext cx="2520280" cy="369332"/>
            </a:xfrm>
            <a:prstGeom prst="rect">
              <a:avLst/>
            </a:prstGeom>
            <a:noFill/>
          </p:spPr>
          <p:txBody>
            <a:bodyPr wrap="square" rtlCol="0">
              <a:spAutoFit/>
            </a:bodyPr>
            <a:lstStyle/>
            <a:p>
              <a:pPr algn="r"/>
              <a:r>
                <a:rPr lang="en-MY" dirty="0" smtClean="0"/>
                <a:t>Working electrode</a:t>
              </a:r>
              <a:endParaRPr lang="en-MY" dirty="0"/>
            </a:p>
          </p:txBody>
        </p:sp>
        <p:sp>
          <p:nvSpPr>
            <p:cNvPr id="16" name="TextBox 15"/>
            <p:cNvSpPr txBox="1"/>
            <p:nvPr/>
          </p:nvSpPr>
          <p:spPr>
            <a:xfrm rot="16200000">
              <a:off x="5841180" y="2624834"/>
              <a:ext cx="2520280" cy="369332"/>
            </a:xfrm>
            <a:prstGeom prst="rect">
              <a:avLst/>
            </a:prstGeom>
            <a:noFill/>
          </p:spPr>
          <p:txBody>
            <a:bodyPr wrap="square" rtlCol="0">
              <a:spAutoFit/>
            </a:bodyPr>
            <a:lstStyle/>
            <a:p>
              <a:pPr algn="r"/>
              <a:r>
                <a:rPr lang="en-MY" dirty="0" smtClean="0"/>
                <a:t>Counter electrode</a:t>
              </a:r>
              <a:endParaRPr lang="en-MY" dirty="0"/>
            </a:p>
          </p:txBody>
        </p:sp>
        <p:sp>
          <p:nvSpPr>
            <p:cNvPr id="17" name="TextBox 16"/>
            <p:cNvSpPr txBox="1"/>
            <p:nvPr/>
          </p:nvSpPr>
          <p:spPr>
            <a:xfrm rot="16200000">
              <a:off x="5418424" y="2624834"/>
              <a:ext cx="2520280" cy="369332"/>
            </a:xfrm>
            <a:prstGeom prst="rect">
              <a:avLst/>
            </a:prstGeom>
            <a:noFill/>
          </p:spPr>
          <p:txBody>
            <a:bodyPr wrap="square" rtlCol="0">
              <a:spAutoFit/>
            </a:bodyPr>
            <a:lstStyle/>
            <a:p>
              <a:pPr algn="r"/>
              <a:r>
                <a:rPr lang="en-MY" dirty="0" smtClean="0"/>
                <a:t>Liquid electrolyte</a:t>
              </a:r>
              <a:endParaRPr lang="en-MY" dirty="0"/>
            </a:p>
          </p:txBody>
        </p:sp>
        <p:cxnSp>
          <p:nvCxnSpPr>
            <p:cNvPr id="18" name="Straight Connector 17"/>
            <p:cNvCxnSpPr/>
            <p:nvPr/>
          </p:nvCxnSpPr>
          <p:spPr>
            <a:xfrm>
              <a:off x="4733988" y="1693375"/>
              <a:ext cx="67979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873778" y="363759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873778" y="5509799"/>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Elbow Connector 20"/>
            <p:cNvCxnSpPr>
              <a:stCxn id="89" idx="0"/>
              <a:endCxn id="11" idx="1"/>
            </p:cNvCxnSpPr>
            <p:nvPr/>
          </p:nvCxnSpPr>
          <p:spPr>
            <a:xfrm rot="16200000" flipH="1">
              <a:off x="4807383" y="3782634"/>
              <a:ext cx="312099" cy="756674"/>
            </a:xfrm>
            <a:prstGeom prst="bentConnector4">
              <a:avLst>
                <a:gd name="adj1" fmla="val 18867"/>
                <a:gd name="adj2" fmla="val -34416"/>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408137" y="3349559"/>
              <a:ext cx="616697" cy="369332"/>
            </a:xfrm>
            <a:prstGeom prst="rect">
              <a:avLst/>
            </a:prstGeom>
            <a:noFill/>
          </p:spPr>
          <p:txBody>
            <a:bodyPr wrap="square" rtlCol="0">
              <a:spAutoFit/>
            </a:bodyPr>
            <a:lstStyle/>
            <a:p>
              <a:r>
                <a:rPr lang="en-MY" dirty="0" smtClean="0"/>
                <a:t>TiO</a:t>
              </a:r>
              <a:r>
                <a:rPr lang="en-MY" baseline="-25000" dirty="0" smtClean="0"/>
                <a:t>2</a:t>
              </a:r>
              <a:endParaRPr lang="en-MY" baseline="-25000" dirty="0"/>
            </a:p>
          </p:txBody>
        </p:sp>
        <p:sp>
          <p:nvSpPr>
            <p:cNvPr id="23" name="TextBox 22"/>
            <p:cNvSpPr txBox="1"/>
            <p:nvPr/>
          </p:nvSpPr>
          <p:spPr>
            <a:xfrm>
              <a:off x="3397554" y="5005743"/>
              <a:ext cx="616697" cy="369332"/>
            </a:xfrm>
            <a:prstGeom prst="rect">
              <a:avLst/>
            </a:prstGeom>
            <a:noFill/>
          </p:spPr>
          <p:txBody>
            <a:bodyPr wrap="square" rtlCol="0">
              <a:spAutoFit/>
            </a:bodyPr>
            <a:lstStyle/>
            <a:p>
              <a:r>
                <a:rPr lang="en-MY" dirty="0" smtClean="0"/>
                <a:t>TiO</a:t>
              </a:r>
              <a:r>
                <a:rPr lang="en-MY" baseline="-25000" dirty="0" smtClean="0"/>
                <a:t>2</a:t>
              </a:r>
              <a:endParaRPr lang="en-MY" baseline="-25000" dirty="0"/>
            </a:p>
          </p:txBody>
        </p:sp>
        <p:sp>
          <p:nvSpPr>
            <p:cNvPr id="24" name="TextBox 23"/>
            <p:cNvSpPr txBox="1"/>
            <p:nvPr/>
          </p:nvSpPr>
          <p:spPr>
            <a:xfrm>
              <a:off x="3397554" y="1837391"/>
              <a:ext cx="616697" cy="369332"/>
            </a:xfrm>
            <a:prstGeom prst="rect">
              <a:avLst/>
            </a:prstGeom>
            <a:noFill/>
          </p:spPr>
          <p:txBody>
            <a:bodyPr wrap="square" rtlCol="0">
              <a:spAutoFit/>
            </a:bodyPr>
            <a:lstStyle/>
            <a:p>
              <a:r>
                <a:rPr lang="en-MY" dirty="0" smtClean="0"/>
                <a:t>TiO</a:t>
              </a:r>
              <a:r>
                <a:rPr lang="en-MY" baseline="-25000" dirty="0" smtClean="0"/>
                <a:t>2</a:t>
              </a:r>
              <a:endParaRPr lang="en-MY" baseline="-25000" dirty="0"/>
            </a:p>
          </p:txBody>
        </p:sp>
        <p:cxnSp>
          <p:nvCxnSpPr>
            <p:cNvPr id="25" name="Straight Connector 24"/>
            <p:cNvCxnSpPr/>
            <p:nvPr/>
          </p:nvCxnSpPr>
          <p:spPr>
            <a:xfrm>
              <a:off x="3901674" y="1981407"/>
              <a:ext cx="504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818123" y="3493052"/>
              <a:ext cx="57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829666" y="5108886"/>
              <a:ext cx="57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5" name="TextBox 114"/>
          <p:cNvSpPr txBox="1"/>
          <p:nvPr/>
        </p:nvSpPr>
        <p:spPr>
          <a:xfrm>
            <a:off x="762000" y="6162532"/>
            <a:ext cx="7264566" cy="369332"/>
          </a:xfrm>
          <a:prstGeom prst="rect">
            <a:avLst/>
          </a:prstGeom>
          <a:noFill/>
        </p:spPr>
        <p:txBody>
          <a:bodyPr wrap="square" rtlCol="0">
            <a:spAutoFit/>
          </a:bodyPr>
          <a:lstStyle/>
          <a:p>
            <a:r>
              <a:rPr lang="en-MY" dirty="0" err="1" smtClean="0"/>
              <a:t>Muzakir</a:t>
            </a:r>
            <a:r>
              <a:rPr lang="en-MY" dirty="0" smtClean="0"/>
              <a:t> et al. 2013. </a:t>
            </a:r>
            <a:r>
              <a:rPr lang="en-MY" i="1" dirty="0" smtClean="0"/>
              <a:t>Physical </a:t>
            </a:r>
            <a:r>
              <a:rPr lang="en-MY" i="1" dirty="0"/>
              <a:t>Chemistry Chemical </a:t>
            </a:r>
            <a:r>
              <a:rPr lang="en-MY" i="1" dirty="0" smtClean="0"/>
              <a:t>Physics</a:t>
            </a:r>
            <a:r>
              <a:rPr lang="en-MY" dirty="0" smtClean="0"/>
              <a:t>. </a:t>
            </a:r>
            <a:r>
              <a:rPr lang="en-MY" b="1" dirty="0" smtClean="0"/>
              <a:t>15</a:t>
            </a:r>
            <a:r>
              <a:rPr lang="en-MY" dirty="0" smtClean="0"/>
              <a:t>:</a:t>
            </a:r>
            <a:r>
              <a:rPr lang="en-MY" dirty="0"/>
              <a:t>16275-16285.</a:t>
            </a:r>
            <a:r>
              <a:rPr lang="en-MY" dirty="0" smtClean="0"/>
              <a:t> </a:t>
            </a:r>
            <a:endParaRPr lang="en-MY" dirty="0"/>
          </a:p>
        </p:txBody>
      </p:sp>
    </p:spTree>
    <p:extLst>
      <p:ext uri="{BB962C8B-B14F-4D97-AF65-F5344CB8AC3E}">
        <p14:creationId xmlns:p14="http://schemas.microsoft.com/office/powerpoint/2010/main" val="37436852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MY" dirty="0" smtClean="0"/>
              <a:t>Working Principle</a:t>
            </a:r>
            <a:endParaRPr lang="en-MY" dirty="0"/>
          </a:p>
        </p:txBody>
      </p:sp>
      <p:grpSp>
        <p:nvGrpSpPr>
          <p:cNvPr id="4" name="Group 3"/>
          <p:cNvGrpSpPr/>
          <p:nvPr/>
        </p:nvGrpSpPr>
        <p:grpSpPr>
          <a:xfrm>
            <a:off x="1442120" y="1234440"/>
            <a:ext cx="6969846" cy="4953000"/>
            <a:chOff x="1442120" y="1579709"/>
            <a:chExt cx="6969846" cy="4953000"/>
          </a:xfrm>
        </p:grpSpPr>
        <p:grpSp>
          <p:nvGrpSpPr>
            <p:cNvPr id="5" name="Group 4"/>
            <p:cNvGrpSpPr>
              <a:grpSpLocks noChangeAspect="1"/>
            </p:cNvGrpSpPr>
            <p:nvPr/>
          </p:nvGrpSpPr>
          <p:grpSpPr>
            <a:xfrm>
              <a:off x="1818431" y="1594174"/>
              <a:ext cx="5052298" cy="4919276"/>
              <a:chOff x="611560" y="44624"/>
              <a:chExt cx="7940100" cy="7731047"/>
            </a:xfrm>
          </p:grpSpPr>
          <p:grpSp>
            <p:nvGrpSpPr>
              <p:cNvPr id="18" name="Group 17"/>
              <p:cNvGrpSpPr/>
              <p:nvPr/>
            </p:nvGrpSpPr>
            <p:grpSpPr>
              <a:xfrm>
                <a:off x="611560" y="44624"/>
                <a:ext cx="7940100" cy="6264697"/>
                <a:chOff x="611560" y="-27385"/>
                <a:chExt cx="7940100" cy="6264697"/>
              </a:xfrm>
            </p:grpSpPr>
            <p:sp>
              <p:nvSpPr>
                <p:cNvPr id="131" name="Rectangle 130"/>
                <p:cNvSpPr/>
                <p:nvPr/>
              </p:nvSpPr>
              <p:spPr>
                <a:xfrm>
                  <a:off x="7986460" y="-27385"/>
                  <a:ext cx="565200" cy="6264697"/>
                </a:xfrm>
                <a:prstGeom prst="rect">
                  <a:avLst/>
                </a:prstGeom>
                <a:solidFill>
                  <a:schemeClr val="bg1">
                    <a:lumMod val="5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p:cNvSpPr/>
                <p:nvPr/>
              </p:nvSpPr>
              <p:spPr>
                <a:xfrm>
                  <a:off x="7421260" y="-27385"/>
                  <a:ext cx="565200" cy="6264697"/>
                </a:xfrm>
                <a:prstGeom prst="rect">
                  <a:avLst/>
                </a:prstGeom>
                <a:solidFill>
                  <a:schemeClr val="accent3">
                    <a:lumMod val="60000"/>
                    <a:lumOff val="4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p:cNvSpPr/>
                <p:nvPr/>
              </p:nvSpPr>
              <p:spPr>
                <a:xfrm rot="10800000">
                  <a:off x="2000186" y="-27385"/>
                  <a:ext cx="5435858" cy="6264696"/>
                </a:xfrm>
                <a:prstGeom prst="rect">
                  <a:avLst/>
                </a:prstGeom>
                <a:ln>
                  <a:solidFill>
                    <a:schemeClr val="tx2">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34" name="Rectangle 133"/>
                <p:cNvSpPr/>
                <p:nvPr/>
              </p:nvSpPr>
              <p:spPr>
                <a:xfrm>
                  <a:off x="611560" y="-27385"/>
                  <a:ext cx="565200" cy="6264697"/>
                </a:xfrm>
                <a:prstGeom prst="rect">
                  <a:avLst/>
                </a:prstGeom>
                <a:solidFill>
                  <a:schemeClr val="bg1">
                    <a:lumMod val="5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p:cNvSpPr/>
                <p:nvPr/>
              </p:nvSpPr>
              <p:spPr>
                <a:xfrm>
                  <a:off x="1176760" y="-27385"/>
                  <a:ext cx="555868" cy="6264697"/>
                </a:xfrm>
                <a:prstGeom prst="rect">
                  <a:avLst/>
                </a:prstGeom>
                <a:solidFill>
                  <a:schemeClr val="bg1">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p:cNvSpPr/>
                <p:nvPr/>
              </p:nvSpPr>
              <p:spPr>
                <a:xfrm>
                  <a:off x="1732628" y="-27385"/>
                  <a:ext cx="535116" cy="626469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Diamond 136"/>
                <p:cNvSpPr/>
                <p:nvPr/>
              </p:nvSpPr>
              <p:spPr>
                <a:xfrm>
                  <a:off x="1732628" y="548680"/>
                  <a:ext cx="535116" cy="576954"/>
                </a:xfrm>
                <a:prstGeom prst="diamond">
                  <a:avLst/>
                </a:prstGeom>
                <a:solidFill>
                  <a:schemeClr val="accent2">
                    <a:lumMod val="20000"/>
                    <a:lumOff val="80000"/>
                  </a:schemeClr>
                </a:solidFill>
              </p:spPr>
              <p:style>
                <a:lnRef idx="2">
                  <a:schemeClr val="accent2"/>
                </a:lnRef>
                <a:fillRef idx="1">
                  <a:schemeClr val="lt1"/>
                </a:fillRef>
                <a:effectRef idx="0">
                  <a:schemeClr val="accent2"/>
                </a:effectRef>
                <a:fontRef idx="minor">
                  <a:schemeClr val="dk1"/>
                </a:fontRef>
              </p:style>
              <p:txBody>
                <a:bodyPr vert="vert270" rtlCol="0" anchor="ctr"/>
                <a:lstStyle/>
                <a:p>
                  <a:pPr algn="ctr"/>
                  <a:r>
                    <a:rPr lang="en-US" b="1" dirty="0" smtClean="0">
                      <a:solidFill>
                        <a:schemeClr val="tx1">
                          <a:lumMod val="50000"/>
                          <a:lumOff val="50000"/>
                        </a:schemeClr>
                      </a:solidFill>
                    </a:rPr>
                    <a:t>R</a:t>
                  </a:r>
                  <a:endParaRPr lang="en-US" b="1" dirty="0">
                    <a:solidFill>
                      <a:schemeClr val="tx1">
                        <a:lumMod val="50000"/>
                        <a:lumOff val="50000"/>
                      </a:schemeClr>
                    </a:solidFill>
                  </a:endParaRPr>
                </a:p>
              </p:txBody>
            </p:sp>
            <p:sp>
              <p:nvSpPr>
                <p:cNvPr id="138" name="Diamond 137"/>
                <p:cNvSpPr/>
                <p:nvPr/>
              </p:nvSpPr>
              <p:spPr>
                <a:xfrm>
                  <a:off x="1732627" y="1125634"/>
                  <a:ext cx="535116" cy="576954"/>
                </a:xfrm>
                <a:prstGeom prst="diamond">
                  <a:avLst/>
                </a:prstGeom>
                <a:solidFill>
                  <a:schemeClr val="accent2">
                    <a:lumMod val="20000"/>
                    <a:lumOff val="80000"/>
                  </a:schemeClr>
                </a:solidFill>
              </p:spPr>
              <p:style>
                <a:lnRef idx="2">
                  <a:schemeClr val="accent2"/>
                </a:lnRef>
                <a:fillRef idx="1">
                  <a:schemeClr val="lt1"/>
                </a:fillRef>
                <a:effectRef idx="0">
                  <a:schemeClr val="accent2"/>
                </a:effectRef>
                <a:fontRef idx="minor">
                  <a:schemeClr val="dk1"/>
                </a:fontRef>
              </p:style>
              <p:txBody>
                <a:bodyPr vert="vert270" rtlCol="0" anchor="ctr"/>
                <a:lstStyle/>
                <a:p>
                  <a:pPr algn="ctr"/>
                  <a:r>
                    <a:rPr lang="en-US" b="1" dirty="0">
                      <a:solidFill>
                        <a:schemeClr val="tx1">
                          <a:lumMod val="50000"/>
                          <a:lumOff val="50000"/>
                        </a:schemeClr>
                      </a:solidFill>
                    </a:rPr>
                    <a:t>O</a:t>
                  </a:r>
                </a:p>
              </p:txBody>
            </p:sp>
            <p:sp>
              <p:nvSpPr>
                <p:cNvPr id="139" name="Diamond 138"/>
                <p:cNvSpPr/>
                <p:nvPr/>
              </p:nvSpPr>
              <p:spPr>
                <a:xfrm>
                  <a:off x="1732628" y="1699028"/>
                  <a:ext cx="535116" cy="576954"/>
                </a:xfrm>
                <a:prstGeom prst="diamond">
                  <a:avLst/>
                </a:prstGeom>
                <a:solidFill>
                  <a:schemeClr val="accent2">
                    <a:lumMod val="20000"/>
                    <a:lumOff val="80000"/>
                  </a:schemeClr>
                </a:solidFill>
              </p:spPr>
              <p:style>
                <a:lnRef idx="2">
                  <a:schemeClr val="accent2"/>
                </a:lnRef>
                <a:fillRef idx="1">
                  <a:schemeClr val="lt1"/>
                </a:fillRef>
                <a:effectRef idx="0">
                  <a:schemeClr val="accent2"/>
                </a:effectRef>
                <a:fontRef idx="minor">
                  <a:schemeClr val="dk1"/>
                </a:fontRef>
              </p:style>
              <p:txBody>
                <a:bodyPr vert="vert270" rtlCol="0" anchor="ctr"/>
                <a:lstStyle/>
                <a:p>
                  <a:pPr algn="ctr"/>
                  <a:r>
                    <a:rPr lang="en-US" b="1" dirty="0">
                      <a:solidFill>
                        <a:schemeClr val="tx1">
                          <a:lumMod val="50000"/>
                          <a:lumOff val="50000"/>
                        </a:schemeClr>
                      </a:solidFill>
                    </a:rPr>
                    <a:t>H</a:t>
                  </a:r>
                </a:p>
              </p:txBody>
            </p:sp>
            <p:sp>
              <p:nvSpPr>
                <p:cNvPr id="140" name="Diamond 139"/>
                <p:cNvSpPr/>
                <p:nvPr/>
              </p:nvSpPr>
              <p:spPr>
                <a:xfrm>
                  <a:off x="1732627" y="2275982"/>
                  <a:ext cx="535116" cy="576954"/>
                </a:xfrm>
                <a:prstGeom prst="diamond">
                  <a:avLst/>
                </a:prstGeom>
                <a:solidFill>
                  <a:schemeClr val="accent2">
                    <a:lumMod val="20000"/>
                    <a:lumOff val="80000"/>
                  </a:schemeClr>
                </a:solidFill>
              </p:spPr>
              <p:style>
                <a:lnRef idx="2">
                  <a:schemeClr val="accent2"/>
                </a:lnRef>
                <a:fillRef idx="1">
                  <a:schemeClr val="lt1"/>
                </a:fillRef>
                <a:effectRef idx="0">
                  <a:schemeClr val="accent2"/>
                </a:effectRef>
                <a:fontRef idx="minor">
                  <a:schemeClr val="dk1"/>
                </a:fontRef>
              </p:style>
              <p:txBody>
                <a:bodyPr vert="vert270" rtlCol="0" anchor="ctr"/>
                <a:lstStyle/>
                <a:p>
                  <a:pPr algn="ctr"/>
                  <a:r>
                    <a:rPr lang="en-US" b="1" dirty="0">
                      <a:solidFill>
                        <a:schemeClr val="tx1">
                          <a:lumMod val="50000"/>
                          <a:lumOff val="50000"/>
                        </a:schemeClr>
                      </a:solidFill>
                    </a:rPr>
                    <a:t>P</a:t>
                  </a:r>
                </a:p>
              </p:txBody>
            </p:sp>
            <p:sp>
              <p:nvSpPr>
                <p:cNvPr id="141" name="Diamond 140"/>
                <p:cNvSpPr/>
                <p:nvPr/>
              </p:nvSpPr>
              <p:spPr>
                <a:xfrm>
                  <a:off x="1738913" y="2832328"/>
                  <a:ext cx="535116" cy="576954"/>
                </a:xfrm>
                <a:prstGeom prst="diamond">
                  <a:avLst/>
                </a:prstGeom>
                <a:solidFill>
                  <a:schemeClr val="accent2">
                    <a:lumMod val="20000"/>
                    <a:lumOff val="80000"/>
                  </a:schemeClr>
                </a:solidFill>
              </p:spPr>
              <p:style>
                <a:lnRef idx="2">
                  <a:schemeClr val="accent2"/>
                </a:lnRef>
                <a:fillRef idx="1">
                  <a:schemeClr val="lt1"/>
                </a:fillRef>
                <a:effectRef idx="0">
                  <a:schemeClr val="accent2"/>
                </a:effectRef>
                <a:fontRef idx="minor">
                  <a:schemeClr val="dk1"/>
                </a:fontRef>
              </p:style>
              <p:txBody>
                <a:bodyPr vert="vert270" rtlCol="0" anchor="ctr"/>
                <a:lstStyle/>
                <a:p>
                  <a:pPr algn="ctr"/>
                  <a:r>
                    <a:rPr lang="en-US" b="1" dirty="0">
                      <a:solidFill>
                        <a:schemeClr val="tx1">
                          <a:lumMod val="50000"/>
                          <a:lumOff val="50000"/>
                        </a:schemeClr>
                      </a:solidFill>
                    </a:rPr>
                    <a:t>O</a:t>
                  </a:r>
                </a:p>
              </p:txBody>
            </p:sp>
            <p:sp>
              <p:nvSpPr>
                <p:cNvPr id="142" name="Diamond 141"/>
                <p:cNvSpPr/>
                <p:nvPr/>
              </p:nvSpPr>
              <p:spPr>
                <a:xfrm>
                  <a:off x="1732627" y="3403654"/>
                  <a:ext cx="535116" cy="576954"/>
                </a:xfrm>
                <a:prstGeom prst="diamond">
                  <a:avLst/>
                </a:prstGeom>
                <a:solidFill>
                  <a:schemeClr val="accent2">
                    <a:lumMod val="20000"/>
                    <a:lumOff val="80000"/>
                  </a:schemeClr>
                </a:solidFill>
              </p:spPr>
              <p:style>
                <a:lnRef idx="2">
                  <a:schemeClr val="accent2"/>
                </a:lnRef>
                <a:fillRef idx="1">
                  <a:schemeClr val="lt1"/>
                </a:fillRef>
                <a:effectRef idx="0">
                  <a:schemeClr val="accent2"/>
                </a:effectRef>
                <a:fontRef idx="minor">
                  <a:schemeClr val="dk1"/>
                </a:fontRef>
              </p:style>
              <p:txBody>
                <a:bodyPr vert="vert270" rtlCol="0" anchor="ctr"/>
                <a:lstStyle/>
                <a:p>
                  <a:pPr algn="ctr"/>
                  <a:r>
                    <a:rPr lang="en-US" b="1" dirty="0">
                      <a:solidFill>
                        <a:schemeClr val="tx1">
                          <a:lumMod val="50000"/>
                          <a:lumOff val="50000"/>
                        </a:schemeClr>
                      </a:solidFill>
                    </a:rPr>
                    <a:t>R</a:t>
                  </a:r>
                </a:p>
              </p:txBody>
            </p:sp>
            <p:sp>
              <p:nvSpPr>
                <p:cNvPr id="143" name="Diamond 142"/>
                <p:cNvSpPr/>
                <p:nvPr/>
              </p:nvSpPr>
              <p:spPr>
                <a:xfrm>
                  <a:off x="1732628" y="3965574"/>
                  <a:ext cx="535116" cy="576954"/>
                </a:xfrm>
                <a:prstGeom prst="diamond">
                  <a:avLst/>
                </a:prstGeom>
                <a:solidFill>
                  <a:schemeClr val="accent2">
                    <a:lumMod val="20000"/>
                    <a:lumOff val="80000"/>
                  </a:schemeClr>
                </a:solidFill>
              </p:spPr>
              <p:style>
                <a:lnRef idx="2">
                  <a:schemeClr val="accent2"/>
                </a:lnRef>
                <a:fillRef idx="1">
                  <a:schemeClr val="lt1"/>
                </a:fillRef>
                <a:effectRef idx="0">
                  <a:schemeClr val="accent2"/>
                </a:effectRef>
                <a:fontRef idx="minor">
                  <a:schemeClr val="dk1"/>
                </a:fontRef>
              </p:style>
              <p:txBody>
                <a:bodyPr vert="vert270" rtlCol="0" anchor="ctr"/>
                <a:lstStyle/>
                <a:p>
                  <a:pPr algn="ctr"/>
                  <a:r>
                    <a:rPr lang="en-US" b="1" dirty="0">
                      <a:solidFill>
                        <a:schemeClr val="tx1">
                          <a:lumMod val="50000"/>
                          <a:lumOff val="50000"/>
                        </a:schemeClr>
                      </a:solidFill>
                    </a:rPr>
                    <a:t>O</a:t>
                  </a:r>
                </a:p>
              </p:txBody>
            </p:sp>
            <p:sp>
              <p:nvSpPr>
                <p:cNvPr id="144" name="Diamond 143"/>
                <p:cNvSpPr/>
                <p:nvPr/>
              </p:nvSpPr>
              <p:spPr>
                <a:xfrm>
                  <a:off x="1732627" y="4542528"/>
                  <a:ext cx="535116" cy="576954"/>
                </a:xfrm>
                <a:prstGeom prst="diamond">
                  <a:avLst/>
                </a:prstGeom>
                <a:solidFill>
                  <a:schemeClr val="accent2">
                    <a:lumMod val="20000"/>
                    <a:lumOff val="80000"/>
                  </a:schemeClr>
                </a:solidFill>
              </p:spPr>
              <p:style>
                <a:lnRef idx="2">
                  <a:schemeClr val="accent2"/>
                </a:lnRef>
                <a:fillRef idx="1">
                  <a:schemeClr val="lt1"/>
                </a:fillRef>
                <a:effectRef idx="0">
                  <a:schemeClr val="accent2"/>
                </a:effectRef>
                <a:fontRef idx="minor">
                  <a:schemeClr val="dk1"/>
                </a:fontRef>
              </p:style>
              <p:txBody>
                <a:bodyPr vert="vert270" rtlCol="0" anchor="ctr"/>
                <a:lstStyle/>
                <a:p>
                  <a:pPr algn="ctr"/>
                  <a:r>
                    <a:rPr lang="en-US" b="1" dirty="0">
                      <a:solidFill>
                        <a:schemeClr val="tx1">
                          <a:lumMod val="50000"/>
                          <a:lumOff val="50000"/>
                        </a:schemeClr>
                      </a:solidFill>
                    </a:rPr>
                    <a:t>U</a:t>
                  </a:r>
                </a:p>
              </p:txBody>
            </p:sp>
            <p:sp>
              <p:nvSpPr>
                <p:cNvPr id="145" name="Diamond 144"/>
                <p:cNvSpPr/>
                <p:nvPr/>
              </p:nvSpPr>
              <p:spPr>
                <a:xfrm>
                  <a:off x="1732627" y="5106598"/>
                  <a:ext cx="535116" cy="576954"/>
                </a:xfrm>
                <a:prstGeom prst="diamond">
                  <a:avLst/>
                </a:prstGeom>
                <a:solidFill>
                  <a:schemeClr val="accent2">
                    <a:lumMod val="20000"/>
                    <a:lumOff val="80000"/>
                  </a:schemeClr>
                </a:solidFill>
              </p:spPr>
              <p:style>
                <a:lnRef idx="2">
                  <a:schemeClr val="accent2"/>
                </a:lnRef>
                <a:fillRef idx="1">
                  <a:schemeClr val="lt1"/>
                </a:fillRef>
                <a:effectRef idx="0">
                  <a:schemeClr val="accent2"/>
                </a:effectRef>
                <a:fontRef idx="minor">
                  <a:schemeClr val="dk1"/>
                </a:fontRef>
              </p:style>
              <p:txBody>
                <a:bodyPr vert="vert270" rtlCol="0" anchor="ctr"/>
                <a:lstStyle/>
                <a:p>
                  <a:pPr algn="ctr"/>
                  <a:r>
                    <a:rPr lang="en-US" b="1" dirty="0" smtClean="0">
                      <a:solidFill>
                        <a:schemeClr val="tx1">
                          <a:lumMod val="50000"/>
                          <a:lumOff val="50000"/>
                        </a:schemeClr>
                      </a:solidFill>
                    </a:rPr>
                    <a:t>L</a:t>
                  </a:r>
                  <a:endParaRPr lang="en-US" b="1" dirty="0">
                    <a:solidFill>
                      <a:schemeClr val="tx1">
                        <a:lumMod val="50000"/>
                        <a:lumOff val="50000"/>
                      </a:schemeClr>
                    </a:solidFill>
                  </a:endParaRPr>
                </a:p>
              </p:txBody>
            </p:sp>
            <p:cxnSp>
              <p:nvCxnSpPr>
                <p:cNvPr id="146" name="Straight Connector 145"/>
                <p:cNvCxnSpPr/>
                <p:nvPr/>
              </p:nvCxnSpPr>
              <p:spPr>
                <a:xfrm flipV="1">
                  <a:off x="2274029" y="944689"/>
                  <a:ext cx="1217851" cy="180054"/>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2274029" y="1700807"/>
                  <a:ext cx="1217851" cy="228357"/>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flipV="1">
                  <a:off x="2259953" y="4809591"/>
                  <a:ext cx="1224137" cy="275592"/>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a:off x="2267743" y="5668531"/>
                  <a:ext cx="1224137" cy="265064"/>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flipV="1">
                  <a:off x="2266591" y="2624164"/>
                  <a:ext cx="1217851" cy="219962"/>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a:off x="2267743" y="3422115"/>
                  <a:ext cx="1224137" cy="197935"/>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52" name="Diamond 151"/>
                <p:cNvSpPr/>
                <p:nvPr/>
              </p:nvSpPr>
              <p:spPr>
                <a:xfrm>
                  <a:off x="1732628" y="5660358"/>
                  <a:ext cx="535116" cy="576954"/>
                </a:xfrm>
                <a:prstGeom prst="diamond">
                  <a:avLst/>
                </a:prstGeom>
                <a:solidFill>
                  <a:schemeClr val="accent2">
                    <a:lumMod val="20000"/>
                    <a:lumOff val="80000"/>
                  </a:schemeClr>
                </a:solidFill>
              </p:spPr>
              <p:style>
                <a:lnRef idx="2">
                  <a:schemeClr val="accent2"/>
                </a:lnRef>
                <a:fillRef idx="1">
                  <a:schemeClr val="lt1"/>
                </a:fillRef>
                <a:effectRef idx="0">
                  <a:schemeClr val="accent2"/>
                </a:effectRef>
                <a:fontRef idx="minor">
                  <a:schemeClr val="dk1"/>
                </a:fontRef>
              </p:style>
              <p:txBody>
                <a:bodyPr vert="vert270" rtlCol="0" anchor="ctr"/>
                <a:lstStyle/>
                <a:p>
                  <a:pPr algn="ctr"/>
                  <a:r>
                    <a:rPr lang="en-US" b="1" dirty="0">
                      <a:solidFill>
                        <a:schemeClr val="tx1">
                          <a:lumMod val="50000"/>
                          <a:lumOff val="50000"/>
                        </a:schemeClr>
                      </a:solidFill>
                    </a:rPr>
                    <a:t>F</a:t>
                  </a:r>
                </a:p>
              </p:txBody>
            </p:sp>
          </p:grpSp>
          <p:sp>
            <p:nvSpPr>
              <p:cNvPr id="19" name="Rectangle 18"/>
              <p:cNvSpPr/>
              <p:nvPr/>
            </p:nvSpPr>
            <p:spPr>
              <a:xfrm>
                <a:off x="1732628" y="1198604"/>
                <a:ext cx="535115" cy="574212"/>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734762" y="2924944"/>
                <a:ext cx="535115" cy="574212"/>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734762" y="5157192"/>
                <a:ext cx="535115" cy="574212"/>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2771800" y="188640"/>
                <a:ext cx="3763243" cy="1871763"/>
              </a:xfrm>
              <a:prstGeom prst="rect">
                <a:avLst/>
              </a:prstGeom>
              <a:solidFill>
                <a:schemeClr val="bg2"/>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2771800" y="4437113"/>
                <a:ext cx="3763243" cy="1584174"/>
              </a:xfrm>
              <a:prstGeom prst="rect">
                <a:avLst/>
              </a:prstGeom>
              <a:solidFill>
                <a:schemeClr val="bg2"/>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p:cNvCxnSpPr/>
              <p:nvPr/>
            </p:nvCxnSpPr>
            <p:spPr>
              <a:xfrm>
                <a:off x="611560" y="2276872"/>
                <a:ext cx="7940100"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11560" y="4221088"/>
                <a:ext cx="7940100"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4427984" y="529845"/>
                <a:ext cx="843899" cy="90844"/>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7" name="Rectangle 26"/>
              <p:cNvSpPr/>
              <p:nvPr/>
            </p:nvSpPr>
            <p:spPr>
              <a:xfrm>
                <a:off x="4427984" y="1556792"/>
                <a:ext cx="842400" cy="90845"/>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8" name="Rectangle 27"/>
              <p:cNvSpPr/>
              <p:nvPr/>
            </p:nvSpPr>
            <p:spPr>
              <a:xfrm>
                <a:off x="2936012" y="1700808"/>
                <a:ext cx="842400" cy="90845"/>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9" name="Rectangle 28"/>
              <p:cNvSpPr/>
              <p:nvPr/>
            </p:nvSpPr>
            <p:spPr>
              <a:xfrm>
                <a:off x="6680429" y="1321931"/>
                <a:ext cx="555867" cy="90845"/>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30" name="Oval 29"/>
              <p:cNvSpPr/>
              <p:nvPr/>
            </p:nvSpPr>
            <p:spPr>
              <a:xfrm>
                <a:off x="5148096" y="1268792"/>
                <a:ext cx="288000" cy="2880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600" dirty="0"/>
                  <a:t>h</a:t>
                </a:r>
              </a:p>
            </p:txBody>
          </p:sp>
          <p:sp>
            <p:nvSpPr>
              <p:cNvPr id="31" name="Oval 30"/>
              <p:cNvSpPr/>
              <p:nvPr/>
            </p:nvSpPr>
            <p:spPr>
              <a:xfrm>
                <a:off x="1007954" y="364364"/>
                <a:ext cx="288000" cy="288000"/>
              </a:xfrm>
              <a:prstGeom prst="ellipse">
                <a:avLst/>
              </a:prstGeom>
              <a:solidFill>
                <a:srgbClr val="FFFF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600" dirty="0" smtClean="0"/>
                  <a:t>e</a:t>
                </a:r>
                <a:endParaRPr lang="en-US" sz="1600" dirty="0"/>
              </a:p>
            </p:txBody>
          </p:sp>
          <p:sp>
            <p:nvSpPr>
              <p:cNvPr id="32" name="Oval 31"/>
              <p:cNvSpPr/>
              <p:nvPr/>
            </p:nvSpPr>
            <p:spPr>
              <a:xfrm>
                <a:off x="7559860" y="980728"/>
                <a:ext cx="288000" cy="288000"/>
              </a:xfrm>
              <a:prstGeom prst="ellipse">
                <a:avLst/>
              </a:prstGeom>
              <a:solidFill>
                <a:srgbClr val="FFFF00"/>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600" dirty="0" smtClean="0"/>
                  <a:t>e</a:t>
                </a:r>
                <a:endParaRPr lang="en-US" sz="1600" dirty="0"/>
              </a:p>
            </p:txBody>
          </p:sp>
          <p:sp>
            <p:nvSpPr>
              <p:cNvPr id="33" name="Oval 32"/>
              <p:cNvSpPr/>
              <p:nvPr/>
            </p:nvSpPr>
            <p:spPr>
              <a:xfrm>
                <a:off x="6742354" y="980728"/>
                <a:ext cx="288000" cy="2880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600" dirty="0" smtClean="0"/>
                  <a:t>e</a:t>
                </a:r>
                <a:endParaRPr lang="en-US" sz="1600" dirty="0"/>
              </a:p>
            </p:txBody>
          </p:sp>
          <p:grpSp>
            <p:nvGrpSpPr>
              <p:cNvPr id="34" name="Group 33"/>
              <p:cNvGrpSpPr/>
              <p:nvPr/>
            </p:nvGrpSpPr>
            <p:grpSpPr>
              <a:xfrm>
                <a:off x="5415104" y="652364"/>
                <a:ext cx="309024" cy="472380"/>
                <a:chOff x="5767908" y="1003781"/>
                <a:chExt cx="460276" cy="472380"/>
              </a:xfrm>
            </p:grpSpPr>
            <p:cxnSp>
              <p:nvCxnSpPr>
                <p:cNvPr id="128" name="Curved Connector 127"/>
                <p:cNvCxnSpPr/>
                <p:nvPr/>
              </p:nvCxnSpPr>
              <p:spPr>
                <a:xfrm rot="10800000" flipV="1">
                  <a:off x="5775672" y="1124744"/>
                  <a:ext cx="432048" cy="207401"/>
                </a:xfrm>
                <a:prstGeom prst="curvedConnector3">
                  <a:avLst>
                    <a:gd name="adj1" fmla="val 4412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9" name="Curved Connector 128"/>
                <p:cNvCxnSpPr/>
                <p:nvPr/>
              </p:nvCxnSpPr>
              <p:spPr>
                <a:xfrm rot="10800000" flipV="1">
                  <a:off x="5796136" y="1268760"/>
                  <a:ext cx="432048" cy="207401"/>
                </a:xfrm>
                <a:prstGeom prst="curvedConnector3">
                  <a:avLst>
                    <a:gd name="adj1" fmla="val 4412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0" name="Curved Connector 129"/>
                <p:cNvCxnSpPr/>
                <p:nvPr/>
              </p:nvCxnSpPr>
              <p:spPr>
                <a:xfrm rot="10800000" flipV="1">
                  <a:off x="5767908" y="1003781"/>
                  <a:ext cx="432048" cy="207401"/>
                </a:xfrm>
                <a:prstGeom prst="curvedConnector3">
                  <a:avLst>
                    <a:gd name="adj1" fmla="val 4412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35" name="Curved Up Arrow 34"/>
              <p:cNvSpPr/>
              <p:nvPr/>
            </p:nvSpPr>
            <p:spPr>
              <a:xfrm flipH="1" flipV="1">
                <a:off x="3059832" y="404664"/>
                <a:ext cx="288032" cy="168821"/>
              </a:xfrm>
              <a:prstGeom prst="curvedUp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schemeClr val="tx1"/>
                  </a:solidFill>
                </a:endParaRPr>
              </a:p>
            </p:txBody>
          </p:sp>
          <p:sp>
            <p:nvSpPr>
              <p:cNvPr id="36" name="Rectangle 35"/>
              <p:cNvSpPr/>
              <p:nvPr/>
            </p:nvSpPr>
            <p:spPr>
              <a:xfrm>
                <a:off x="2944741" y="4922332"/>
                <a:ext cx="842400" cy="90845"/>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37" name="Rectangle 36"/>
              <p:cNvSpPr/>
              <p:nvPr/>
            </p:nvSpPr>
            <p:spPr>
              <a:xfrm>
                <a:off x="4436713" y="4778317"/>
                <a:ext cx="843899" cy="90844"/>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38" name="Rectangle 37"/>
              <p:cNvSpPr/>
              <p:nvPr/>
            </p:nvSpPr>
            <p:spPr>
              <a:xfrm>
                <a:off x="4436713" y="5570404"/>
                <a:ext cx="842400" cy="90845"/>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39" name="Rectangle 38"/>
              <p:cNvSpPr/>
              <p:nvPr/>
            </p:nvSpPr>
            <p:spPr>
              <a:xfrm>
                <a:off x="2944741" y="5642411"/>
                <a:ext cx="842400" cy="90845"/>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40" name="Oval 39"/>
              <p:cNvSpPr/>
              <p:nvPr/>
            </p:nvSpPr>
            <p:spPr>
              <a:xfrm>
                <a:off x="5004048" y="5229200"/>
                <a:ext cx="288000" cy="2880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600" dirty="0"/>
                  <a:t>h</a:t>
                </a:r>
              </a:p>
            </p:txBody>
          </p:sp>
          <p:sp>
            <p:nvSpPr>
              <p:cNvPr id="41" name="Oval 40"/>
              <p:cNvSpPr/>
              <p:nvPr/>
            </p:nvSpPr>
            <p:spPr>
              <a:xfrm>
                <a:off x="971600" y="4581128"/>
                <a:ext cx="288000" cy="288000"/>
              </a:xfrm>
              <a:prstGeom prst="ellipse">
                <a:avLst/>
              </a:prstGeom>
              <a:solidFill>
                <a:srgbClr val="FFFF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600" dirty="0" smtClean="0"/>
                  <a:t>e</a:t>
                </a:r>
                <a:endParaRPr lang="en-US" sz="1600" dirty="0"/>
              </a:p>
            </p:txBody>
          </p:sp>
          <p:sp>
            <p:nvSpPr>
              <p:cNvPr id="42" name="Oval 41"/>
              <p:cNvSpPr/>
              <p:nvPr/>
            </p:nvSpPr>
            <p:spPr>
              <a:xfrm>
                <a:off x="7568589" y="5085184"/>
                <a:ext cx="288000" cy="288000"/>
              </a:xfrm>
              <a:prstGeom prst="ellipse">
                <a:avLst/>
              </a:prstGeom>
              <a:solidFill>
                <a:srgbClr val="FFFF00"/>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600" dirty="0" smtClean="0"/>
                  <a:t>e</a:t>
                </a:r>
                <a:endParaRPr lang="en-US" sz="1600" dirty="0"/>
              </a:p>
            </p:txBody>
          </p:sp>
          <p:sp>
            <p:nvSpPr>
              <p:cNvPr id="43" name="Curved Up Arrow 42"/>
              <p:cNvSpPr/>
              <p:nvPr/>
            </p:nvSpPr>
            <p:spPr>
              <a:xfrm flipH="1" flipV="1">
                <a:off x="4572000" y="4552321"/>
                <a:ext cx="288032" cy="168821"/>
              </a:xfrm>
              <a:prstGeom prst="curvedUp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schemeClr val="tx1"/>
                  </a:solidFill>
                </a:endParaRPr>
              </a:p>
            </p:txBody>
          </p:sp>
          <p:sp>
            <p:nvSpPr>
              <p:cNvPr id="44" name="Curved Up Arrow 43"/>
              <p:cNvSpPr/>
              <p:nvPr/>
            </p:nvSpPr>
            <p:spPr>
              <a:xfrm flipH="1" flipV="1">
                <a:off x="3059832" y="4653136"/>
                <a:ext cx="288032" cy="168821"/>
              </a:xfrm>
              <a:prstGeom prst="curvedUp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schemeClr val="tx1"/>
                  </a:solidFill>
                </a:endParaRPr>
              </a:p>
            </p:txBody>
          </p:sp>
          <p:sp>
            <p:nvSpPr>
              <p:cNvPr id="45" name="Rectangle 44"/>
              <p:cNvSpPr/>
              <p:nvPr/>
            </p:nvSpPr>
            <p:spPr>
              <a:xfrm>
                <a:off x="6651898" y="5426388"/>
                <a:ext cx="555867" cy="90845"/>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46" name="Oval 45"/>
              <p:cNvSpPr/>
              <p:nvPr/>
            </p:nvSpPr>
            <p:spPr>
              <a:xfrm>
                <a:off x="6732240" y="5085184"/>
                <a:ext cx="288000" cy="2880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600" dirty="0" smtClean="0"/>
                  <a:t>e</a:t>
                </a:r>
                <a:endParaRPr lang="en-US" sz="1600" dirty="0"/>
              </a:p>
            </p:txBody>
          </p:sp>
          <p:cxnSp>
            <p:nvCxnSpPr>
              <p:cNvPr id="47" name="Elbow Connector 46"/>
              <p:cNvCxnSpPr>
                <a:stCxn id="134" idx="2"/>
              </p:cNvCxnSpPr>
              <p:nvPr/>
            </p:nvCxnSpPr>
            <p:spPr>
              <a:xfrm rot="16200000" flipH="1">
                <a:off x="2288964" y="4914516"/>
                <a:ext cx="897846" cy="3687453"/>
              </a:xfrm>
              <a:prstGeom prst="bentConnector2">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Elbow Connector 47"/>
              <p:cNvCxnSpPr>
                <a:stCxn id="162" idx="2"/>
                <a:endCxn id="131" idx="2"/>
              </p:cNvCxnSpPr>
              <p:nvPr/>
            </p:nvCxnSpPr>
            <p:spPr>
              <a:xfrm rot="5400000" flipH="1" flipV="1">
                <a:off x="5905235" y="5136598"/>
                <a:ext cx="1191102" cy="3536546"/>
              </a:xfrm>
              <a:prstGeom prst="bentConnector3">
                <a:avLst>
                  <a:gd name="adj1" fmla="val -30162"/>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Oval 48"/>
              <p:cNvSpPr/>
              <p:nvPr/>
            </p:nvSpPr>
            <p:spPr>
              <a:xfrm>
                <a:off x="971598" y="6799410"/>
                <a:ext cx="288000" cy="288000"/>
              </a:xfrm>
              <a:prstGeom prst="ellipse">
                <a:avLst/>
              </a:prstGeom>
              <a:solidFill>
                <a:srgbClr val="FFFF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600" dirty="0" smtClean="0"/>
                  <a:t>e</a:t>
                </a:r>
                <a:endParaRPr lang="en-US" sz="1600" dirty="0"/>
              </a:p>
            </p:txBody>
          </p:sp>
          <p:sp>
            <p:nvSpPr>
              <p:cNvPr id="50" name="Oval 49"/>
              <p:cNvSpPr/>
              <p:nvPr/>
            </p:nvSpPr>
            <p:spPr>
              <a:xfrm>
                <a:off x="7876120" y="6438562"/>
                <a:ext cx="288000" cy="288000"/>
              </a:xfrm>
              <a:prstGeom prst="ellipse">
                <a:avLst/>
              </a:prstGeom>
              <a:solidFill>
                <a:srgbClr val="FFFF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600" dirty="0" smtClean="0"/>
                  <a:t>e</a:t>
                </a:r>
                <a:endParaRPr lang="en-US" sz="1600" dirty="0"/>
              </a:p>
            </p:txBody>
          </p:sp>
          <p:sp>
            <p:nvSpPr>
              <p:cNvPr id="51" name="Rectangle 50"/>
              <p:cNvSpPr/>
              <p:nvPr/>
            </p:nvSpPr>
            <p:spPr>
              <a:xfrm>
                <a:off x="2936012" y="673860"/>
                <a:ext cx="842400" cy="90845"/>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52" name="Oval 51"/>
              <p:cNvSpPr/>
              <p:nvPr/>
            </p:nvSpPr>
            <p:spPr>
              <a:xfrm>
                <a:off x="3491880" y="332656"/>
                <a:ext cx="288000" cy="288000"/>
              </a:xfrm>
              <a:prstGeom prst="ellipse">
                <a:avLst/>
              </a:prstGeom>
              <a:solidFill>
                <a:srgbClr val="FFC000"/>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600" dirty="0" smtClean="0"/>
                  <a:t>e</a:t>
                </a:r>
                <a:endParaRPr lang="en-US" sz="1600" dirty="0"/>
              </a:p>
            </p:txBody>
          </p:sp>
          <p:sp>
            <p:nvSpPr>
              <p:cNvPr id="53" name="Oval 52"/>
              <p:cNvSpPr/>
              <p:nvPr/>
            </p:nvSpPr>
            <p:spPr>
              <a:xfrm>
                <a:off x="3491880" y="4581128"/>
                <a:ext cx="288000" cy="288000"/>
              </a:xfrm>
              <a:prstGeom prst="ellipse">
                <a:avLst/>
              </a:prstGeom>
              <a:solidFill>
                <a:srgbClr val="FFC000"/>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600" dirty="0" smtClean="0"/>
                  <a:t>e</a:t>
                </a:r>
                <a:endParaRPr lang="en-US" sz="1600" dirty="0"/>
              </a:p>
            </p:txBody>
          </p:sp>
          <p:sp>
            <p:nvSpPr>
              <p:cNvPr id="54" name="Oval 53"/>
              <p:cNvSpPr/>
              <p:nvPr/>
            </p:nvSpPr>
            <p:spPr>
              <a:xfrm>
                <a:off x="5004080" y="4437112"/>
                <a:ext cx="288000" cy="288000"/>
              </a:xfrm>
              <a:prstGeom prst="ellipse">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600" dirty="0" smtClean="0"/>
                  <a:t>e</a:t>
                </a:r>
                <a:endParaRPr lang="en-US" sz="1600" dirty="0"/>
              </a:p>
            </p:txBody>
          </p:sp>
          <p:sp>
            <p:nvSpPr>
              <p:cNvPr id="55" name="Oval 54"/>
              <p:cNvSpPr/>
              <p:nvPr/>
            </p:nvSpPr>
            <p:spPr>
              <a:xfrm>
                <a:off x="5148096" y="188640"/>
                <a:ext cx="288000" cy="288000"/>
              </a:xfrm>
              <a:prstGeom prst="ellipse">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600" dirty="0" smtClean="0"/>
                  <a:t>e</a:t>
                </a:r>
                <a:endParaRPr lang="en-US" sz="1600" dirty="0"/>
              </a:p>
            </p:txBody>
          </p:sp>
          <p:grpSp>
            <p:nvGrpSpPr>
              <p:cNvPr id="56" name="Group 55"/>
              <p:cNvGrpSpPr/>
              <p:nvPr/>
            </p:nvGrpSpPr>
            <p:grpSpPr>
              <a:xfrm>
                <a:off x="5271088" y="4725707"/>
                <a:ext cx="309024" cy="472380"/>
                <a:chOff x="5767908" y="1003781"/>
                <a:chExt cx="460276" cy="472380"/>
              </a:xfrm>
            </p:grpSpPr>
            <p:cxnSp>
              <p:nvCxnSpPr>
                <p:cNvPr id="125" name="Curved Connector 124"/>
                <p:cNvCxnSpPr/>
                <p:nvPr/>
              </p:nvCxnSpPr>
              <p:spPr>
                <a:xfrm rot="10800000" flipV="1">
                  <a:off x="5775672" y="1124744"/>
                  <a:ext cx="432048" cy="207401"/>
                </a:xfrm>
                <a:prstGeom prst="curvedConnector3">
                  <a:avLst>
                    <a:gd name="adj1" fmla="val 4412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6" name="Curved Connector 125"/>
                <p:cNvCxnSpPr/>
                <p:nvPr/>
              </p:nvCxnSpPr>
              <p:spPr>
                <a:xfrm rot="10800000" flipV="1">
                  <a:off x="5796136" y="1268760"/>
                  <a:ext cx="432048" cy="207401"/>
                </a:xfrm>
                <a:prstGeom prst="curvedConnector3">
                  <a:avLst>
                    <a:gd name="adj1" fmla="val 4412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7" name="Curved Connector 126"/>
                <p:cNvCxnSpPr/>
                <p:nvPr/>
              </p:nvCxnSpPr>
              <p:spPr>
                <a:xfrm rot="10800000" flipV="1">
                  <a:off x="5767908" y="1003781"/>
                  <a:ext cx="432048" cy="207401"/>
                </a:xfrm>
                <a:prstGeom prst="curvedConnector3">
                  <a:avLst>
                    <a:gd name="adj1" fmla="val 4412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57" name="Curved Up Arrow 56"/>
              <p:cNvSpPr/>
              <p:nvPr/>
            </p:nvSpPr>
            <p:spPr>
              <a:xfrm rot="10119277">
                <a:off x="3807221" y="4492133"/>
                <a:ext cx="583880" cy="246892"/>
              </a:xfrm>
              <a:prstGeom prst="curvedUpArrow">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schemeClr val="tx1"/>
                  </a:solidFill>
                </a:endParaRPr>
              </a:p>
            </p:txBody>
          </p:sp>
          <p:cxnSp>
            <p:nvCxnSpPr>
              <p:cNvPr id="58" name="Straight Connector 57"/>
              <p:cNvCxnSpPr/>
              <p:nvPr/>
            </p:nvCxnSpPr>
            <p:spPr>
              <a:xfrm flipV="1">
                <a:off x="896477" y="3501008"/>
                <a:ext cx="0" cy="677487"/>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9" name="Rectangle 58"/>
              <p:cNvSpPr/>
              <p:nvPr/>
            </p:nvSpPr>
            <p:spPr>
              <a:xfrm>
                <a:off x="1187624" y="4932530"/>
                <a:ext cx="555867" cy="90845"/>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60" name="Rectangle 59"/>
              <p:cNvSpPr/>
              <p:nvPr/>
            </p:nvSpPr>
            <p:spPr>
              <a:xfrm>
                <a:off x="1178895" y="684058"/>
                <a:ext cx="555867" cy="90845"/>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61" name="Rectangle 60"/>
              <p:cNvSpPr/>
              <p:nvPr/>
            </p:nvSpPr>
            <p:spPr>
              <a:xfrm>
                <a:off x="7447455" y="1327516"/>
                <a:ext cx="539006" cy="85260"/>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62" name="Rectangle 61"/>
              <p:cNvSpPr/>
              <p:nvPr/>
            </p:nvSpPr>
            <p:spPr>
              <a:xfrm>
                <a:off x="7456184" y="5431973"/>
                <a:ext cx="539006" cy="85260"/>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63" name="Curved Up Arrow 62">
                <a:hlinkClick r:id="" action="ppaction://noaction"/>
              </p:cNvPr>
              <p:cNvSpPr/>
              <p:nvPr/>
            </p:nvSpPr>
            <p:spPr>
              <a:xfrm rot="10119277">
                <a:off x="3829808" y="318776"/>
                <a:ext cx="583880" cy="246892"/>
              </a:xfrm>
              <a:prstGeom prst="curvedUpArrow">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schemeClr val="tx1"/>
                  </a:solidFill>
                </a:endParaRPr>
              </a:p>
            </p:txBody>
          </p:sp>
          <p:sp>
            <p:nvSpPr>
              <p:cNvPr id="64" name="Left Arrow 63"/>
              <p:cNvSpPr/>
              <p:nvPr/>
            </p:nvSpPr>
            <p:spPr>
              <a:xfrm rot="21289561">
                <a:off x="5417121" y="5248376"/>
                <a:ext cx="1178418" cy="244948"/>
              </a:xfrm>
              <a:prstGeom prst="leftArrow">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65" name="Left Arrow 64"/>
              <p:cNvSpPr/>
              <p:nvPr/>
            </p:nvSpPr>
            <p:spPr>
              <a:xfrm rot="21289561">
                <a:off x="5524848" y="1164885"/>
                <a:ext cx="1126294" cy="244948"/>
              </a:xfrm>
              <a:prstGeom prst="leftArrow">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66" name="Diamond 65"/>
              <p:cNvSpPr/>
              <p:nvPr/>
            </p:nvSpPr>
            <p:spPr>
              <a:xfrm>
                <a:off x="1732628" y="44624"/>
                <a:ext cx="535116" cy="576954"/>
              </a:xfrm>
              <a:prstGeom prst="diamond">
                <a:avLst/>
              </a:prstGeom>
              <a:solidFill>
                <a:schemeClr val="accent2">
                  <a:lumMod val="20000"/>
                  <a:lumOff val="80000"/>
                </a:schemeClr>
              </a:solidFill>
            </p:spPr>
            <p:style>
              <a:lnRef idx="2">
                <a:schemeClr val="accent2"/>
              </a:lnRef>
              <a:fillRef idx="1">
                <a:schemeClr val="lt1"/>
              </a:fillRef>
              <a:effectRef idx="0">
                <a:schemeClr val="accent2"/>
              </a:effectRef>
              <a:fontRef idx="minor">
                <a:schemeClr val="dk1"/>
              </a:fontRef>
            </p:style>
            <p:txBody>
              <a:bodyPr vert="vert270" rtlCol="0" anchor="ctr"/>
              <a:lstStyle/>
              <a:p>
                <a:pPr algn="ctr"/>
                <a:r>
                  <a:rPr lang="en-US" b="1" dirty="0">
                    <a:solidFill>
                      <a:schemeClr val="tx1">
                        <a:lumMod val="50000"/>
                        <a:lumOff val="50000"/>
                      </a:schemeClr>
                    </a:solidFill>
                  </a:rPr>
                  <a:t>E</a:t>
                </a:r>
              </a:p>
            </p:txBody>
          </p:sp>
          <p:sp>
            <p:nvSpPr>
              <p:cNvPr id="67" name="Striped Right Arrow 66"/>
              <p:cNvSpPr/>
              <p:nvPr/>
            </p:nvSpPr>
            <p:spPr>
              <a:xfrm rot="16200000">
                <a:off x="5061028" y="812230"/>
                <a:ext cx="533559" cy="256818"/>
              </a:xfrm>
              <a:prstGeom prst="striped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MY"/>
              </a:p>
            </p:txBody>
          </p:sp>
          <p:grpSp>
            <p:nvGrpSpPr>
              <p:cNvPr id="68" name="Group 67"/>
              <p:cNvGrpSpPr/>
              <p:nvPr/>
            </p:nvGrpSpPr>
            <p:grpSpPr>
              <a:xfrm>
                <a:off x="971600" y="2492896"/>
                <a:ext cx="7014860" cy="1543525"/>
                <a:chOff x="971600" y="2492896"/>
                <a:chExt cx="7014860" cy="1543525"/>
              </a:xfrm>
            </p:grpSpPr>
            <p:sp>
              <p:nvSpPr>
                <p:cNvPr id="99" name="Rectangle 98"/>
                <p:cNvSpPr/>
                <p:nvPr/>
              </p:nvSpPr>
              <p:spPr>
                <a:xfrm>
                  <a:off x="2771800" y="2492896"/>
                  <a:ext cx="3763243" cy="1543525"/>
                </a:xfrm>
                <a:prstGeom prst="rect">
                  <a:avLst/>
                </a:prstGeom>
                <a:solidFill>
                  <a:schemeClr val="bg2"/>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p:cNvSpPr/>
                <p:nvPr/>
              </p:nvSpPr>
              <p:spPr>
                <a:xfrm>
                  <a:off x="2864004" y="3050124"/>
                  <a:ext cx="842400" cy="90845"/>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01" name="Rectangle 100"/>
                <p:cNvSpPr/>
                <p:nvPr/>
              </p:nvSpPr>
              <p:spPr>
                <a:xfrm>
                  <a:off x="5436096" y="2834069"/>
                  <a:ext cx="843899" cy="90844"/>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02" name="Rectangle 101"/>
                <p:cNvSpPr/>
                <p:nvPr/>
              </p:nvSpPr>
              <p:spPr>
                <a:xfrm>
                  <a:off x="5436096" y="3626156"/>
                  <a:ext cx="842400" cy="90845"/>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03" name="Rectangle 102"/>
                <p:cNvSpPr/>
                <p:nvPr/>
              </p:nvSpPr>
              <p:spPr>
                <a:xfrm>
                  <a:off x="2864004" y="3842212"/>
                  <a:ext cx="842400" cy="90845"/>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04" name="Oval 103"/>
                <p:cNvSpPr/>
                <p:nvPr/>
              </p:nvSpPr>
              <p:spPr>
                <a:xfrm>
                  <a:off x="5940152" y="3284984"/>
                  <a:ext cx="288000" cy="2880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600" dirty="0" smtClean="0"/>
                    <a:t>h</a:t>
                  </a:r>
                  <a:endParaRPr lang="en-US" sz="1600" dirty="0"/>
                </a:p>
              </p:txBody>
            </p:sp>
            <p:sp>
              <p:nvSpPr>
                <p:cNvPr id="105" name="Oval 104"/>
                <p:cNvSpPr/>
                <p:nvPr/>
              </p:nvSpPr>
              <p:spPr>
                <a:xfrm>
                  <a:off x="5940184" y="2492896"/>
                  <a:ext cx="288000" cy="288000"/>
                </a:xfrm>
                <a:prstGeom prst="ellipse">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600" dirty="0" smtClean="0"/>
                    <a:t>e</a:t>
                  </a:r>
                  <a:endParaRPr lang="en-US" sz="1600" dirty="0"/>
                </a:p>
              </p:txBody>
            </p:sp>
            <p:sp>
              <p:nvSpPr>
                <p:cNvPr id="106" name="Oval 105"/>
                <p:cNvSpPr/>
                <p:nvPr/>
              </p:nvSpPr>
              <p:spPr>
                <a:xfrm>
                  <a:off x="971600" y="2708920"/>
                  <a:ext cx="288000" cy="288000"/>
                </a:xfrm>
                <a:prstGeom prst="ellipse">
                  <a:avLst/>
                </a:prstGeom>
                <a:solidFill>
                  <a:srgbClr val="FFFF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600" dirty="0" smtClean="0"/>
                    <a:t>e</a:t>
                  </a:r>
                  <a:endParaRPr lang="en-US" sz="1600" dirty="0"/>
                </a:p>
              </p:txBody>
            </p:sp>
            <p:sp>
              <p:nvSpPr>
                <p:cNvPr id="107" name="Oval 106"/>
                <p:cNvSpPr/>
                <p:nvPr/>
              </p:nvSpPr>
              <p:spPr>
                <a:xfrm>
                  <a:off x="7559859" y="3212976"/>
                  <a:ext cx="288000" cy="288000"/>
                </a:xfrm>
                <a:prstGeom prst="ellipse">
                  <a:avLst/>
                </a:prstGeom>
                <a:solidFill>
                  <a:srgbClr val="FFFF00"/>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600" dirty="0" smtClean="0"/>
                    <a:t>e</a:t>
                  </a:r>
                  <a:endParaRPr lang="en-US" sz="1600" dirty="0"/>
                </a:p>
              </p:txBody>
            </p:sp>
            <p:sp>
              <p:nvSpPr>
                <p:cNvPr id="108" name="Curved Up Arrow 107"/>
                <p:cNvSpPr/>
                <p:nvPr/>
              </p:nvSpPr>
              <p:spPr>
                <a:xfrm flipH="1" flipV="1">
                  <a:off x="2987824" y="2780928"/>
                  <a:ext cx="288032" cy="168821"/>
                </a:xfrm>
                <a:prstGeom prst="curvedUp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schemeClr val="tx1"/>
                    </a:solidFill>
                  </a:endParaRPr>
                </a:p>
              </p:txBody>
            </p:sp>
            <p:sp>
              <p:nvSpPr>
                <p:cNvPr id="109" name="Rectangle 108"/>
                <p:cNvSpPr/>
                <p:nvPr/>
              </p:nvSpPr>
              <p:spPr>
                <a:xfrm>
                  <a:off x="4232157" y="3698164"/>
                  <a:ext cx="842400" cy="90845"/>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10" name="Rectangle 109"/>
                <p:cNvSpPr/>
                <p:nvPr/>
              </p:nvSpPr>
              <p:spPr>
                <a:xfrm>
                  <a:off x="6651898" y="3554180"/>
                  <a:ext cx="555867" cy="90845"/>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11" name="Oval 110"/>
                <p:cNvSpPr/>
                <p:nvPr/>
              </p:nvSpPr>
              <p:spPr>
                <a:xfrm>
                  <a:off x="6785831" y="3212976"/>
                  <a:ext cx="288000" cy="2880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600" dirty="0" smtClean="0"/>
                    <a:t>e</a:t>
                  </a:r>
                  <a:endParaRPr lang="en-US" sz="1600" dirty="0"/>
                </a:p>
              </p:txBody>
            </p:sp>
            <p:sp>
              <p:nvSpPr>
                <p:cNvPr id="112" name="Curved Up Arrow 111"/>
                <p:cNvSpPr/>
                <p:nvPr/>
              </p:nvSpPr>
              <p:spPr>
                <a:xfrm rot="10119277">
                  <a:off x="4813837" y="2608796"/>
                  <a:ext cx="583880" cy="246892"/>
                </a:xfrm>
                <a:prstGeom prst="curvedUpArrow">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schemeClr val="tx1"/>
                    </a:solidFill>
                  </a:endParaRPr>
                </a:p>
              </p:txBody>
            </p:sp>
            <p:sp>
              <p:nvSpPr>
                <p:cNvPr id="113" name="Oval 112"/>
                <p:cNvSpPr/>
                <p:nvPr/>
              </p:nvSpPr>
              <p:spPr>
                <a:xfrm>
                  <a:off x="3419872" y="2708920"/>
                  <a:ext cx="288000" cy="288000"/>
                </a:xfrm>
                <a:prstGeom prst="ellipse">
                  <a:avLst/>
                </a:prstGeom>
                <a:solidFill>
                  <a:srgbClr val="FFC000"/>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600" dirty="0" smtClean="0"/>
                    <a:t>e</a:t>
                  </a:r>
                  <a:endParaRPr lang="en-US" sz="1600" dirty="0"/>
                </a:p>
              </p:txBody>
            </p:sp>
            <p:sp>
              <p:nvSpPr>
                <p:cNvPr id="114" name="Curved Up Arrow 113"/>
                <p:cNvSpPr/>
                <p:nvPr/>
              </p:nvSpPr>
              <p:spPr>
                <a:xfrm rot="10119277">
                  <a:off x="3753516" y="2623002"/>
                  <a:ext cx="583880" cy="246892"/>
                </a:xfrm>
                <a:prstGeom prst="curvedUpArrow">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schemeClr val="tx1"/>
                    </a:solidFill>
                  </a:endParaRPr>
                </a:p>
              </p:txBody>
            </p:sp>
            <p:sp>
              <p:nvSpPr>
                <p:cNvPr id="115" name="Oval 114"/>
                <p:cNvSpPr/>
                <p:nvPr/>
              </p:nvSpPr>
              <p:spPr>
                <a:xfrm>
                  <a:off x="4427984" y="2564905"/>
                  <a:ext cx="288000" cy="288000"/>
                </a:xfrm>
                <a:prstGeom prst="ellipse">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600" dirty="0" smtClean="0"/>
                    <a:t>e</a:t>
                  </a:r>
                  <a:endParaRPr lang="en-US" sz="1600" dirty="0"/>
                </a:p>
              </p:txBody>
            </p:sp>
            <p:grpSp>
              <p:nvGrpSpPr>
                <p:cNvPr id="116" name="Group 115"/>
                <p:cNvGrpSpPr/>
                <p:nvPr/>
              </p:nvGrpSpPr>
              <p:grpSpPr>
                <a:xfrm>
                  <a:off x="6207193" y="2812604"/>
                  <a:ext cx="309024" cy="472380"/>
                  <a:chOff x="5843894" y="1003781"/>
                  <a:chExt cx="460276" cy="472380"/>
                </a:xfrm>
              </p:grpSpPr>
              <p:cxnSp>
                <p:nvCxnSpPr>
                  <p:cNvPr id="122" name="Curved Connector 121"/>
                  <p:cNvCxnSpPr/>
                  <p:nvPr/>
                </p:nvCxnSpPr>
                <p:spPr>
                  <a:xfrm rot="10800000" flipV="1">
                    <a:off x="5851658" y="1124744"/>
                    <a:ext cx="432048" cy="207401"/>
                  </a:xfrm>
                  <a:prstGeom prst="curvedConnector3">
                    <a:avLst>
                      <a:gd name="adj1" fmla="val 4412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3" name="Curved Connector 122"/>
                  <p:cNvCxnSpPr/>
                  <p:nvPr/>
                </p:nvCxnSpPr>
                <p:spPr>
                  <a:xfrm rot="10800000" flipV="1">
                    <a:off x="5872122" y="1268760"/>
                    <a:ext cx="432048" cy="207401"/>
                  </a:xfrm>
                  <a:prstGeom prst="curvedConnector3">
                    <a:avLst>
                      <a:gd name="adj1" fmla="val 4412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4" name="Curved Connector 123"/>
                  <p:cNvCxnSpPr/>
                  <p:nvPr/>
                </p:nvCxnSpPr>
                <p:spPr>
                  <a:xfrm rot="10800000" flipV="1">
                    <a:off x="5843894" y="1003781"/>
                    <a:ext cx="432048" cy="207401"/>
                  </a:xfrm>
                  <a:prstGeom prst="curvedConnector3">
                    <a:avLst>
                      <a:gd name="adj1" fmla="val 4412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17" name="Rectangle 116"/>
                <p:cNvSpPr/>
                <p:nvPr/>
              </p:nvSpPr>
              <p:spPr>
                <a:xfrm>
                  <a:off x="1178894" y="3060322"/>
                  <a:ext cx="555867" cy="90845"/>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18" name="Rectangle 117"/>
                <p:cNvSpPr/>
                <p:nvPr/>
              </p:nvSpPr>
              <p:spPr>
                <a:xfrm>
                  <a:off x="7447454" y="3559765"/>
                  <a:ext cx="539006" cy="85260"/>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19" name="Rectangle 118"/>
                <p:cNvSpPr/>
                <p:nvPr/>
              </p:nvSpPr>
              <p:spPr>
                <a:xfrm>
                  <a:off x="4232157" y="2906077"/>
                  <a:ext cx="843899" cy="90844"/>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20" name="Curved Up Arrow 119"/>
                <p:cNvSpPr/>
                <p:nvPr/>
              </p:nvSpPr>
              <p:spPr>
                <a:xfrm flipH="1" flipV="1">
                  <a:off x="5559120" y="2595580"/>
                  <a:ext cx="288032" cy="168821"/>
                </a:xfrm>
                <a:prstGeom prst="curvedUp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schemeClr val="tx1"/>
                    </a:solidFill>
                  </a:endParaRPr>
                </a:p>
              </p:txBody>
            </p:sp>
            <p:sp>
              <p:nvSpPr>
                <p:cNvPr id="121" name="Striped Right Arrow 120"/>
                <p:cNvSpPr/>
                <p:nvPr/>
              </p:nvSpPr>
              <p:spPr>
                <a:xfrm rot="16200000">
                  <a:off x="5935430" y="2971812"/>
                  <a:ext cx="297444" cy="256818"/>
                </a:xfrm>
                <a:prstGeom prst="striped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MY"/>
                </a:p>
              </p:txBody>
            </p:sp>
          </p:grpSp>
          <p:sp>
            <p:nvSpPr>
              <p:cNvPr id="69" name="Striped Right Arrow 68"/>
              <p:cNvSpPr/>
              <p:nvPr/>
            </p:nvSpPr>
            <p:spPr>
              <a:xfrm rot="16200000">
                <a:off x="4999235" y="4918843"/>
                <a:ext cx="288477" cy="256818"/>
              </a:xfrm>
              <a:prstGeom prst="striped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MY"/>
              </a:p>
            </p:txBody>
          </p:sp>
          <p:sp>
            <p:nvSpPr>
              <p:cNvPr id="70" name="Down Arrow 69"/>
              <p:cNvSpPr/>
              <p:nvPr/>
            </p:nvSpPr>
            <p:spPr>
              <a:xfrm rot="16200000">
                <a:off x="3423082" y="7012438"/>
                <a:ext cx="328997" cy="389455"/>
              </a:xfrm>
              <a:prstGeom prst="downArrow">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71" name="Down Arrow 70"/>
              <p:cNvSpPr/>
              <p:nvPr/>
            </p:nvSpPr>
            <p:spPr>
              <a:xfrm rot="16200000">
                <a:off x="5369400" y="7416445"/>
                <a:ext cx="328997" cy="389455"/>
              </a:xfrm>
              <a:prstGeom prst="downArrow">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72" name="Down Arrow 71"/>
              <p:cNvSpPr/>
              <p:nvPr/>
            </p:nvSpPr>
            <p:spPr>
              <a:xfrm rot="5400000">
                <a:off x="1327935" y="2685347"/>
                <a:ext cx="328996" cy="389455"/>
              </a:xfrm>
              <a:prstGeom prst="downArrow">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73" name="Down Arrow 72"/>
              <p:cNvSpPr/>
              <p:nvPr/>
            </p:nvSpPr>
            <p:spPr>
              <a:xfrm rot="5400000">
                <a:off x="1332454" y="4542819"/>
                <a:ext cx="328996" cy="389455"/>
              </a:xfrm>
              <a:prstGeom prst="downArrow">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74" name="Down Arrow 73"/>
              <p:cNvSpPr/>
              <p:nvPr/>
            </p:nvSpPr>
            <p:spPr>
              <a:xfrm rot="5400000">
                <a:off x="1332454" y="302872"/>
                <a:ext cx="328996" cy="389455"/>
              </a:xfrm>
              <a:prstGeom prst="downArrow">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cxnSp>
            <p:nvCxnSpPr>
              <p:cNvPr id="75" name="Elbow Connector 74"/>
              <p:cNvCxnSpPr>
                <a:endCxn id="59" idx="1"/>
              </p:cNvCxnSpPr>
              <p:nvPr/>
            </p:nvCxnSpPr>
            <p:spPr>
              <a:xfrm rot="5400000" flipH="1" flipV="1">
                <a:off x="592391" y="5282041"/>
                <a:ext cx="899320" cy="291145"/>
              </a:xfrm>
              <a:prstGeom prst="bentConnector2">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Elbow Connector 75"/>
              <p:cNvCxnSpPr>
                <a:stCxn id="77" idx="0"/>
                <a:endCxn id="117" idx="1"/>
              </p:cNvCxnSpPr>
              <p:nvPr/>
            </p:nvCxnSpPr>
            <p:spPr>
              <a:xfrm rot="5400000" flipH="1" flipV="1">
                <a:off x="896653" y="3117344"/>
                <a:ext cx="293840" cy="270642"/>
              </a:xfrm>
              <a:prstGeom prst="bentConnector2">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7" name="Down Arrow 76"/>
              <p:cNvSpPr/>
              <p:nvPr/>
            </p:nvSpPr>
            <p:spPr>
              <a:xfrm>
                <a:off x="743754" y="3399585"/>
                <a:ext cx="328996" cy="389455"/>
              </a:xfrm>
              <a:prstGeom prst="downArrow">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cxnSp>
            <p:nvCxnSpPr>
              <p:cNvPr id="78" name="Elbow Connector 77"/>
              <p:cNvCxnSpPr>
                <a:stCxn id="80" idx="0"/>
                <a:endCxn id="60" idx="1"/>
              </p:cNvCxnSpPr>
              <p:nvPr/>
            </p:nvCxnSpPr>
            <p:spPr>
              <a:xfrm rot="5400000" flipH="1" flipV="1">
                <a:off x="874729" y="748570"/>
                <a:ext cx="323255" cy="285078"/>
              </a:xfrm>
              <a:prstGeom prst="bentConnector2">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V="1">
                <a:off x="908250" y="1410997"/>
                <a:ext cx="0" cy="86587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80" name="Down Arrow 79"/>
              <p:cNvSpPr/>
              <p:nvPr/>
            </p:nvSpPr>
            <p:spPr>
              <a:xfrm>
                <a:off x="729319" y="1052736"/>
                <a:ext cx="328996" cy="389455"/>
              </a:xfrm>
              <a:prstGeom prst="downArrow">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cxnSp>
            <p:nvCxnSpPr>
              <p:cNvPr id="81" name="Straight Connector 80"/>
              <p:cNvCxnSpPr>
                <a:stCxn id="134" idx="2"/>
              </p:cNvCxnSpPr>
              <p:nvPr/>
            </p:nvCxnSpPr>
            <p:spPr>
              <a:xfrm flipV="1">
                <a:off x="894160" y="5873072"/>
                <a:ext cx="0" cy="436249"/>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82" name="Down Arrow 81"/>
              <p:cNvSpPr/>
              <p:nvPr/>
            </p:nvSpPr>
            <p:spPr>
              <a:xfrm>
                <a:off x="729319" y="5443230"/>
                <a:ext cx="328996" cy="389455"/>
              </a:xfrm>
              <a:prstGeom prst="downArrow">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83" name="Sun 82"/>
              <p:cNvSpPr/>
              <p:nvPr/>
            </p:nvSpPr>
            <p:spPr>
              <a:xfrm>
                <a:off x="6552272" y="2672968"/>
                <a:ext cx="468000" cy="468000"/>
              </a:xfrm>
              <a:prstGeom prst="sun">
                <a:avLst/>
              </a:prstGeom>
              <a:solidFill>
                <a:srgbClr val="FFFF00"/>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MY"/>
              </a:p>
            </p:txBody>
          </p:sp>
          <p:sp>
            <p:nvSpPr>
              <p:cNvPr id="84" name="Sun 83"/>
              <p:cNvSpPr/>
              <p:nvPr/>
            </p:nvSpPr>
            <p:spPr>
              <a:xfrm>
                <a:off x="5624045" y="4609030"/>
                <a:ext cx="468000" cy="468000"/>
              </a:xfrm>
              <a:prstGeom prst="sun">
                <a:avLst/>
              </a:prstGeom>
              <a:solidFill>
                <a:srgbClr val="FFFF00"/>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MY"/>
              </a:p>
            </p:txBody>
          </p:sp>
          <p:sp>
            <p:nvSpPr>
              <p:cNvPr id="85" name="Left Arrow 84"/>
              <p:cNvSpPr/>
              <p:nvPr/>
            </p:nvSpPr>
            <p:spPr>
              <a:xfrm rot="20447997">
                <a:off x="6308192" y="3308092"/>
                <a:ext cx="388571" cy="273445"/>
              </a:xfrm>
              <a:prstGeom prst="leftArrow">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cxnSp>
            <p:nvCxnSpPr>
              <p:cNvPr id="86" name="Straight Connector 85"/>
              <p:cNvCxnSpPr/>
              <p:nvPr/>
            </p:nvCxnSpPr>
            <p:spPr>
              <a:xfrm flipV="1">
                <a:off x="8271523" y="5832685"/>
                <a:ext cx="0" cy="436249"/>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7" name="Elbow Connector 86"/>
              <p:cNvCxnSpPr>
                <a:endCxn id="62" idx="3"/>
              </p:cNvCxnSpPr>
              <p:nvPr/>
            </p:nvCxnSpPr>
            <p:spPr>
              <a:xfrm rot="16200000" flipV="1">
                <a:off x="7954316" y="5515477"/>
                <a:ext cx="358082" cy="276333"/>
              </a:xfrm>
              <a:prstGeom prst="bentConnector2">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8" name="Down Arrow 87"/>
              <p:cNvSpPr/>
              <p:nvPr/>
            </p:nvSpPr>
            <p:spPr>
              <a:xfrm rot="10800000">
                <a:off x="8104562" y="5612926"/>
                <a:ext cx="328996" cy="389455"/>
              </a:xfrm>
              <a:prstGeom prst="downArrow">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89" name="Down Arrow 88"/>
              <p:cNvSpPr/>
              <p:nvPr/>
            </p:nvSpPr>
            <p:spPr>
              <a:xfrm rot="5400000">
                <a:off x="7106949" y="5062064"/>
                <a:ext cx="328996" cy="389455"/>
              </a:xfrm>
              <a:prstGeom prst="downArrow">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90" name="Down Arrow 89"/>
              <p:cNvSpPr/>
              <p:nvPr/>
            </p:nvSpPr>
            <p:spPr>
              <a:xfrm rot="5400000">
                <a:off x="7117705" y="3174550"/>
                <a:ext cx="328996" cy="389455"/>
              </a:xfrm>
              <a:prstGeom prst="downArrow">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91" name="Down Arrow 90"/>
              <p:cNvSpPr/>
              <p:nvPr/>
            </p:nvSpPr>
            <p:spPr>
              <a:xfrm rot="5400000">
                <a:off x="7117705" y="948230"/>
                <a:ext cx="328996" cy="389455"/>
              </a:xfrm>
              <a:prstGeom prst="downArrow">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cxnSp>
            <p:nvCxnSpPr>
              <p:cNvPr id="92" name="Straight Connector 91"/>
              <p:cNvCxnSpPr/>
              <p:nvPr/>
            </p:nvCxnSpPr>
            <p:spPr>
              <a:xfrm flipV="1">
                <a:off x="8271524" y="3784839"/>
                <a:ext cx="0" cy="436249"/>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3" name="Elbow Connector 92"/>
              <p:cNvCxnSpPr/>
              <p:nvPr/>
            </p:nvCxnSpPr>
            <p:spPr>
              <a:xfrm rot="16200000" flipV="1">
                <a:off x="7968867" y="3632864"/>
                <a:ext cx="326519" cy="273867"/>
              </a:xfrm>
              <a:prstGeom prst="bentConnector3">
                <a:avLst>
                  <a:gd name="adj1" fmla="val 98619"/>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4" name="Down Arrow 93"/>
              <p:cNvSpPr/>
              <p:nvPr/>
            </p:nvSpPr>
            <p:spPr>
              <a:xfrm rot="10800000">
                <a:off x="8107026" y="3671578"/>
                <a:ext cx="328996" cy="389455"/>
              </a:xfrm>
              <a:prstGeom prst="downArrow">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cxnSp>
            <p:nvCxnSpPr>
              <p:cNvPr id="95" name="Straight Connector 94"/>
              <p:cNvCxnSpPr/>
              <p:nvPr/>
            </p:nvCxnSpPr>
            <p:spPr>
              <a:xfrm flipV="1">
                <a:off x="8269059" y="1844824"/>
                <a:ext cx="0" cy="436249"/>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6" name="Elbow Connector 95"/>
              <p:cNvCxnSpPr/>
              <p:nvPr/>
            </p:nvCxnSpPr>
            <p:spPr>
              <a:xfrm rot="16200000" flipV="1">
                <a:off x="7877006" y="1494941"/>
                <a:ext cx="512703" cy="271401"/>
              </a:xfrm>
              <a:prstGeom prst="bentConnector3">
                <a:avLst>
                  <a:gd name="adj1" fmla="val 102018"/>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7" name="Down Arrow 96"/>
              <p:cNvSpPr/>
              <p:nvPr/>
            </p:nvSpPr>
            <p:spPr>
              <a:xfrm rot="10800000">
                <a:off x="8100393" y="1556792"/>
                <a:ext cx="328996" cy="389455"/>
              </a:xfrm>
              <a:prstGeom prst="downArrow">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98" name="Sun 97"/>
              <p:cNvSpPr/>
              <p:nvPr/>
            </p:nvSpPr>
            <p:spPr>
              <a:xfrm>
                <a:off x="5744561" y="512728"/>
                <a:ext cx="468000" cy="468000"/>
              </a:xfrm>
              <a:prstGeom prst="sun">
                <a:avLst/>
              </a:prstGeom>
              <a:solidFill>
                <a:srgbClr val="FFFF00"/>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MY"/>
              </a:p>
            </p:txBody>
          </p:sp>
        </p:grpSp>
        <p:sp>
          <p:nvSpPr>
            <p:cNvPr id="6" name="TextBox 5"/>
            <p:cNvSpPr txBox="1"/>
            <p:nvPr/>
          </p:nvSpPr>
          <p:spPr>
            <a:xfrm>
              <a:off x="1442120" y="6163377"/>
              <a:ext cx="2520280" cy="369332"/>
            </a:xfrm>
            <a:prstGeom prst="rect">
              <a:avLst/>
            </a:prstGeom>
            <a:noFill/>
          </p:spPr>
          <p:txBody>
            <a:bodyPr wrap="square" rtlCol="0">
              <a:spAutoFit/>
            </a:bodyPr>
            <a:lstStyle/>
            <a:p>
              <a:pPr algn="ctr"/>
              <a:r>
                <a:rPr lang="en-MY" dirty="0" smtClean="0"/>
                <a:t>External Circuit</a:t>
              </a:r>
              <a:endParaRPr lang="en-MY" dirty="0"/>
            </a:p>
          </p:txBody>
        </p:sp>
        <p:sp>
          <p:nvSpPr>
            <p:cNvPr id="7" name="TextBox 6"/>
            <p:cNvSpPr txBox="1"/>
            <p:nvPr/>
          </p:nvSpPr>
          <p:spPr>
            <a:xfrm>
              <a:off x="3231029" y="4797152"/>
              <a:ext cx="620891" cy="369332"/>
            </a:xfrm>
            <a:prstGeom prst="rect">
              <a:avLst/>
            </a:prstGeom>
            <a:noFill/>
          </p:spPr>
          <p:txBody>
            <a:bodyPr wrap="square" rtlCol="0">
              <a:spAutoFit/>
            </a:bodyPr>
            <a:lstStyle/>
            <a:p>
              <a:pPr algn="ctr"/>
              <a:r>
                <a:rPr lang="en-MY" dirty="0" smtClean="0"/>
                <a:t>TiO</a:t>
              </a:r>
              <a:r>
                <a:rPr lang="en-MY" baseline="-25000" dirty="0" smtClean="0"/>
                <a:t>2</a:t>
              </a:r>
              <a:endParaRPr lang="en-MY" baseline="-25000" dirty="0"/>
            </a:p>
          </p:txBody>
        </p:sp>
        <p:sp>
          <p:nvSpPr>
            <p:cNvPr id="8" name="TextBox 7"/>
            <p:cNvSpPr txBox="1"/>
            <p:nvPr/>
          </p:nvSpPr>
          <p:spPr>
            <a:xfrm>
              <a:off x="2322487" y="3682406"/>
              <a:ext cx="2520280" cy="369332"/>
            </a:xfrm>
            <a:prstGeom prst="rect">
              <a:avLst/>
            </a:prstGeom>
            <a:noFill/>
          </p:spPr>
          <p:txBody>
            <a:bodyPr wrap="square" rtlCol="0">
              <a:spAutoFit/>
            </a:bodyPr>
            <a:lstStyle/>
            <a:p>
              <a:pPr algn="ctr"/>
              <a:r>
                <a:rPr lang="en-MY" dirty="0" smtClean="0"/>
                <a:t>TiO</a:t>
              </a:r>
              <a:r>
                <a:rPr lang="en-MY" baseline="-25000" dirty="0" smtClean="0"/>
                <a:t>2</a:t>
              </a:r>
              <a:endParaRPr lang="en-MY" baseline="-25000" dirty="0"/>
            </a:p>
          </p:txBody>
        </p:sp>
        <p:sp>
          <p:nvSpPr>
            <p:cNvPr id="9" name="TextBox 8"/>
            <p:cNvSpPr txBox="1"/>
            <p:nvPr/>
          </p:nvSpPr>
          <p:spPr>
            <a:xfrm>
              <a:off x="2322487" y="2314254"/>
              <a:ext cx="2520280" cy="369332"/>
            </a:xfrm>
            <a:prstGeom prst="rect">
              <a:avLst/>
            </a:prstGeom>
            <a:noFill/>
          </p:spPr>
          <p:txBody>
            <a:bodyPr wrap="square" rtlCol="0">
              <a:spAutoFit/>
            </a:bodyPr>
            <a:lstStyle/>
            <a:p>
              <a:pPr algn="ctr"/>
              <a:r>
                <a:rPr lang="en-MY" dirty="0" smtClean="0"/>
                <a:t>TiO</a:t>
              </a:r>
              <a:r>
                <a:rPr lang="en-MY" baseline="-25000" dirty="0" smtClean="0"/>
                <a:t>2</a:t>
              </a:r>
              <a:endParaRPr lang="en-MY" baseline="-25000" dirty="0"/>
            </a:p>
          </p:txBody>
        </p:sp>
        <p:sp>
          <p:nvSpPr>
            <p:cNvPr id="10" name="TextBox 9"/>
            <p:cNvSpPr txBox="1"/>
            <p:nvPr/>
          </p:nvSpPr>
          <p:spPr>
            <a:xfrm>
              <a:off x="3186583" y="2232954"/>
              <a:ext cx="2520280" cy="369332"/>
            </a:xfrm>
            <a:prstGeom prst="rect">
              <a:avLst/>
            </a:prstGeom>
            <a:noFill/>
          </p:spPr>
          <p:txBody>
            <a:bodyPr wrap="square" rtlCol="0">
              <a:spAutoFit/>
            </a:bodyPr>
            <a:lstStyle/>
            <a:p>
              <a:pPr algn="ctr"/>
              <a:r>
                <a:rPr lang="en-MY" dirty="0" smtClean="0"/>
                <a:t>Dye</a:t>
              </a:r>
              <a:endParaRPr lang="en-MY" baseline="-25000" dirty="0"/>
            </a:p>
          </p:txBody>
        </p:sp>
        <p:sp>
          <p:nvSpPr>
            <p:cNvPr id="11" name="TextBox 10"/>
            <p:cNvSpPr txBox="1"/>
            <p:nvPr/>
          </p:nvSpPr>
          <p:spPr>
            <a:xfrm>
              <a:off x="3186583" y="3601106"/>
              <a:ext cx="2520280" cy="369332"/>
            </a:xfrm>
            <a:prstGeom prst="rect">
              <a:avLst/>
            </a:prstGeom>
            <a:noFill/>
          </p:spPr>
          <p:txBody>
            <a:bodyPr wrap="square" rtlCol="0">
              <a:spAutoFit/>
            </a:bodyPr>
            <a:lstStyle/>
            <a:p>
              <a:pPr algn="ctr"/>
              <a:r>
                <a:rPr lang="en-MY" dirty="0" smtClean="0"/>
                <a:t>ligand</a:t>
              </a:r>
              <a:endParaRPr lang="en-MY" baseline="-25000" dirty="0"/>
            </a:p>
          </p:txBody>
        </p:sp>
        <p:sp>
          <p:nvSpPr>
            <p:cNvPr id="12" name="TextBox 11"/>
            <p:cNvSpPr txBox="1"/>
            <p:nvPr/>
          </p:nvSpPr>
          <p:spPr>
            <a:xfrm>
              <a:off x="3760359" y="3538390"/>
              <a:ext cx="2520280" cy="369332"/>
            </a:xfrm>
            <a:prstGeom prst="rect">
              <a:avLst/>
            </a:prstGeom>
            <a:noFill/>
          </p:spPr>
          <p:txBody>
            <a:bodyPr wrap="square" rtlCol="0">
              <a:spAutoFit/>
            </a:bodyPr>
            <a:lstStyle/>
            <a:p>
              <a:pPr algn="ctr"/>
              <a:r>
                <a:rPr lang="en-MY" dirty="0" smtClean="0"/>
                <a:t>QD</a:t>
              </a:r>
              <a:endParaRPr lang="en-MY" baseline="-25000" dirty="0"/>
            </a:p>
          </p:txBody>
        </p:sp>
        <p:sp>
          <p:nvSpPr>
            <p:cNvPr id="13" name="TextBox 12"/>
            <p:cNvSpPr txBox="1"/>
            <p:nvPr/>
          </p:nvSpPr>
          <p:spPr>
            <a:xfrm>
              <a:off x="4152831" y="4825242"/>
              <a:ext cx="491177" cy="369332"/>
            </a:xfrm>
            <a:prstGeom prst="rect">
              <a:avLst/>
            </a:prstGeom>
            <a:noFill/>
          </p:spPr>
          <p:txBody>
            <a:bodyPr wrap="square" rtlCol="0">
              <a:spAutoFit/>
            </a:bodyPr>
            <a:lstStyle/>
            <a:p>
              <a:pPr algn="ctr"/>
              <a:r>
                <a:rPr lang="en-MY" dirty="0" smtClean="0"/>
                <a:t>QD</a:t>
              </a:r>
              <a:endParaRPr lang="en-MY" baseline="-25000" dirty="0"/>
            </a:p>
          </p:txBody>
        </p:sp>
        <p:sp>
          <p:nvSpPr>
            <p:cNvPr id="14" name="TextBox 13"/>
            <p:cNvSpPr txBox="1"/>
            <p:nvPr/>
          </p:nvSpPr>
          <p:spPr>
            <a:xfrm>
              <a:off x="3546623" y="1954214"/>
              <a:ext cx="1433187" cy="369332"/>
            </a:xfrm>
            <a:prstGeom prst="rect">
              <a:avLst/>
            </a:prstGeom>
            <a:noFill/>
          </p:spPr>
          <p:txBody>
            <a:bodyPr wrap="square" rtlCol="0">
              <a:spAutoFit/>
            </a:bodyPr>
            <a:lstStyle/>
            <a:p>
              <a:pPr algn="ctr"/>
              <a:r>
                <a:rPr lang="en-MY" dirty="0" smtClean="0"/>
                <a:t>excitation</a:t>
              </a:r>
              <a:endParaRPr lang="en-MY" baseline="-25000" dirty="0"/>
            </a:p>
          </p:txBody>
        </p:sp>
        <p:sp>
          <p:nvSpPr>
            <p:cNvPr id="15" name="TextBox 14"/>
            <p:cNvSpPr txBox="1"/>
            <p:nvPr/>
          </p:nvSpPr>
          <p:spPr>
            <a:xfrm>
              <a:off x="6877448" y="1579709"/>
              <a:ext cx="1534518" cy="380995"/>
            </a:xfrm>
            <a:prstGeom prst="rect">
              <a:avLst/>
            </a:prstGeom>
            <a:noFill/>
          </p:spPr>
          <p:txBody>
            <a:bodyPr wrap="square" rtlCol="0">
              <a:spAutoFit/>
            </a:bodyPr>
            <a:lstStyle/>
            <a:p>
              <a:r>
                <a:rPr lang="en-MY" dirty="0" smtClean="0"/>
                <a:t>A. DSSC</a:t>
              </a:r>
              <a:endParaRPr lang="en-MY" dirty="0"/>
            </a:p>
          </p:txBody>
        </p:sp>
        <p:sp>
          <p:nvSpPr>
            <p:cNvPr id="16" name="TextBox 15"/>
            <p:cNvSpPr txBox="1"/>
            <p:nvPr/>
          </p:nvSpPr>
          <p:spPr>
            <a:xfrm>
              <a:off x="6858991" y="3034334"/>
              <a:ext cx="1534518" cy="646331"/>
            </a:xfrm>
            <a:prstGeom prst="rect">
              <a:avLst/>
            </a:prstGeom>
            <a:noFill/>
          </p:spPr>
          <p:txBody>
            <a:bodyPr wrap="square" rtlCol="0">
              <a:spAutoFit/>
            </a:bodyPr>
            <a:lstStyle/>
            <a:p>
              <a:r>
                <a:rPr lang="en-MY" dirty="0"/>
                <a:t>B</a:t>
              </a:r>
              <a:r>
                <a:rPr lang="en-MY" dirty="0" smtClean="0"/>
                <a:t>. QDSC with ligand</a:t>
              </a:r>
              <a:endParaRPr lang="en-MY" dirty="0"/>
            </a:p>
          </p:txBody>
        </p:sp>
        <p:sp>
          <p:nvSpPr>
            <p:cNvPr id="17" name="TextBox 16"/>
            <p:cNvSpPr txBox="1"/>
            <p:nvPr/>
          </p:nvSpPr>
          <p:spPr>
            <a:xfrm>
              <a:off x="6858991" y="4258470"/>
              <a:ext cx="1534518" cy="646331"/>
            </a:xfrm>
            <a:prstGeom prst="rect">
              <a:avLst/>
            </a:prstGeom>
            <a:noFill/>
          </p:spPr>
          <p:txBody>
            <a:bodyPr wrap="square" rtlCol="0">
              <a:spAutoFit/>
            </a:bodyPr>
            <a:lstStyle/>
            <a:p>
              <a:r>
                <a:rPr lang="en-MY" dirty="0"/>
                <a:t>C</a:t>
              </a:r>
              <a:r>
                <a:rPr lang="en-MY" dirty="0" smtClean="0"/>
                <a:t>. QDSC without ligand</a:t>
              </a:r>
              <a:endParaRPr lang="en-MY" dirty="0"/>
            </a:p>
          </p:txBody>
        </p:sp>
      </p:grpSp>
      <p:cxnSp>
        <p:nvCxnSpPr>
          <p:cNvPr id="153" name="Straight Connector 152"/>
          <p:cNvCxnSpPr/>
          <p:nvPr/>
        </p:nvCxnSpPr>
        <p:spPr>
          <a:xfrm>
            <a:off x="2535767" y="1691640"/>
            <a:ext cx="4284000" cy="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6660248" y="2072640"/>
            <a:ext cx="144000" cy="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55" name="Straight Arrow Connector 154"/>
          <p:cNvCxnSpPr/>
          <p:nvPr/>
        </p:nvCxnSpPr>
        <p:spPr>
          <a:xfrm>
            <a:off x="6795581" y="1678191"/>
            <a:ext cx="0" cy="394905"/>
          </a:xfrm>
          <a:prstGeom prst="straightConnector1">
            <a:avLst/>
          </a:prstGeom>
          <a:ln w="127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56" name="TextBox 155"/>
          <p:cNvSpPr txBox="1"/>
          <p:nvPr/>
        </p:nvSpPr>
        <p:spPr>
          <a:xfrm>
            <a:off x="6443136" y="1352468"/>
            <a:ext cx="1085205" cy="369332"/>
          </a:xfrm>
          <a:prstGeom prst="rect">
            <a:avLst/>
          </a:prstGeom>
          <a:noFill/>
        </p:spPr>
        <p:txBody>
          <a:bodyPr wrap="square" rtlCol="0">
            <a:spAutoFit/>
          </a:bodyPr>
          <a:lstStyle/>
          <a:p>
            <a:r>
              <a:rPr lang="en-MY" dirty="0" smtClean="0"/>
              <a:t>V</a:t>
            </a:r>
            <a:r>
              <a:rPr lang="en-MY" baseline="-25000" dirty="0" smtClean="0"/>
              <a:t>OC</a:t>
            </a:r>
            <a:endParaRPr lang="en-MY" baseline="-25000" dirty="0"/>
          </a:p>
        </p:txBody>
      </p:sp>
      <p:sp>
        <p:nvSpPr>
          <p:cNvPr id="157" name="TextBox 156"/>
          <p:cNvSpPr txBox="1"/>
          <p:nvPr/>
        </p:nvSpPr>
        <p:spPr>
          <a:xfrm>
            <a:off x="3203848" y="2237452"/>
            <a:ext cx="2520280" cy="292388"/>
          </a:xfrm>
          <a:prstGeom prst="rect">
            <a:avLst/>
          </a:prstGeom>
          <a:noFill/>
        </p:spPr>
        <p:txBody>
          <a:bodyPr wrap="square" rtlCol="0">
            <a:spAutoFit/>
          </a:bodyPr>
          <a:lstStyle/>
          <a:p>
            <a:pPr algn="ctr"/>
            <a:r>
              <a:rPr lang="en-MY" sz="1300" dirty="0" smtClean="0"/>
              <a:t>HOMO</a:t>
            </a:r>
            <a:endParaRPr lang="en-MY" sz="1300" baseline="-25000" dirty="0"/>
          </a:p>
        </p:txBody>
      </p:sp>
      <p:sp>
        <p:nvSpPr>
          <p:cNvPr id="158" name="TextBox 157"/>
          <p:cNvSpPr txBox="1"/>
          <p:nvPr/>
        </p:nvSpPr>
        <p:spPr>
          <a:xfrm>
            <a:off x="3962400" y="1310640"/>
            <a:ext cx="1024800" cy="292388"/>
          </a:xfrm>
          <a:prstGeom prst="rect">
            <a:avLst/>
          </a:prstGeom>
          <a:noFill/>
        </p:spPr>
        <p:txBody>
          <a:bodyPr wrap="square" rtlCol="0">
            <a:spAutoFit/>
          </a:bodyPr>
          <a:lstStyle/>
          <a:p>
            <a:pPr algn="ctr"/>
            <a:r>
              <a:rPr lang="en-MY" sz="1300" dirty="0" smtClean="0"/>
              <a:t>LUMO</a:t>
            </a:r>
            <a:endParaRPr lang="en-MY" sz="1300" baseline="-25000" dirty="0"/>
          </a:p>
        </p:txBody>
      </p:sp>
      <p:sp>
        <p:nvSpPr>
          <p:cNvPr id="159" name="TextBox 158"/>
          <p:cNvSpPr txBox="1"/>
          <p:nvPr/>
        </p:nvSpPr>
        <p:spPr>
          <a:xfrm>
            <a:off x="762000" y="6162532"/>
            <a:ext cx="7264566" cy="369332"/>
          </a:xfrm>
          <a:prstGeom prst="rect">
            <a:avLst/>
          </a:prstGeom>
          <a:noFill/>
        </p:spPr>
        <p:txBody>
          <a:bodyPr wrap="square" rtlCol="0">
            <a:spAutoFit/>
          </a:bodyPr>
          <a:lstStyle/>
          <a:p>
            <a:r>
              <a:rPr lang="en-MY" dirty="0" err="1" smtClean="0"/>
              <a:t>Muzakir</a:t>
            </a:r>
            <a:r>
              <a:rPr lang="en-MY" dirty="0" smtClean="0"/>
              <a:t> et al. 2013. </a:t>
            </a:r>
            <a:r>
              <a:rPr lang="en-MY" i="1" dirty="0" smtClean="0"/>
              <a:t>Physical </a:t>
            </a:r>
            <a:r>
              <a:rPr lang="en-MY" i="1" dirty="0"/>
              <a:t>Chemistry Chemical </a:t>
            </a:r>
            <a:r>
              <a:rPr lang="en-MY" i="1" dirty="0" smtClean="0"/>
              <a:t>Physics</a:t>
            </a:r>
            <a:r>
              <a:rPr lang="en-MY" dirty="0" smtClean="0"/>
              <a:t>. </a:t>
            </a:r>
            <a:r>
              <a:rPr lang="en-MY" b="1" dirty="0" smtClean="0"/>
              <a:t>15</a:t>
            </a:r>
            <a:r>
              <a:rPr lang="en-MY" dirty="0" smtClean="0"/>
              <a:t>:</a:t>
            </a:r>
            <a:r>
              <a:rPr lang="en-MY" dirty="0"/>
              <a:t>16275-16285.</a:t>
            </a:r>
            <a:r>
              <a:rPr lang="en-MY" dirty="0" smtClean="0"/>
              <a:t> </a:t>
            </a:r>
            <a:endParaRPr lang="en-MY" dirty="0"/>
          </a:p>
        </p:txBody>
      </p:sp>
      <p:cxnSp>
        <p:nvCxnSpPr>
          <p:cNvPr id="160" name="Straight Connector 159"/>
          <p:cNvCxnSpPr/>
          <p:nvPr/>
        </p:nvCxnSpPr>
        <p:spPr>
          <a:xfrm>
            <a:off x="4276412" y="5806441"/>
            <a:ext cx="18757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a:off x="4440600" y="5915598"/>
            <a:ext cx="0" cy="9162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62" name="Picture 4" descr="C:\Users\FSTIUMP7\AppData\Local\Microsoft\Windows\Temporary Internet Files\Content.IE5\20ASPWJC\MC900432617[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0600" y="5273040"/>
            <a:ext cx="720000" cy="7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39517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0363"/>
            <a:ext cx="8229600" cy="1143000"/>
          </a:xfrm>
        </p:spPr>
        <p:txBody>
          <a:bodyPr>
            <a:normAutofit fontScale="90000"/>
          </a:bodyPr>
          <a:lstStyle/>
          <a:p>
            <a:r>
              <a:rPr lang="en-MY" dirty="0" smtClean="0"/>
              <a:t>Size of QDs </a:t>
            </a:r>
            <a:r>
              <a:rPr lang="en-MY" i="1" dirty="0" smtClean="0"/>
              <a:t>vs.</a:t>
            </a:r>
            <a:r>
              <a:rPr lang="en-MY" dirty="0" smtClean="0"/>
              <a:t> performance of QDSC</a:t>
            </a:r>
            <a:endParaRPr lang="en-MY" dirty="0"/>
          </a:p>
        </p:txBody>
      </p:sp>
      <p:sp>
        <p:nvSpPr>
          <p:cNvPr id="3" name="Content Placeholder 2"/>
          <p:cNvSpPr>
            <a:spLocks noGrp="1"/>
          </p:cNvSpPr>
          <p:nvPr>
            <p:ph idx="1"/>
          </p:nvPr>
        </p:nvSpPr>
        <p:spPr>
          <a:xfrm>
            <a:off x="457200" y="5086350"/>
            <a:ext cx="8229600" cy="1039813"/>
          </a:xfrm>
        </p:spPr>
        <p:txBody>
          <a:bodyPr>
            <a:normAutofit lnSpcReduction="10000"/>
          </a:bodyPr>
          <a:lstStyle/>
          <a:p>
            <a:pPr marL="0" indent="0">
              <a:buNone/>
            </a:pPr>
            <a:r>
              <a:rPr lang="en-MY" dirty="0"/>
              <a:t>The yielded IPCE (boxes) and PCE (circles) </a:t>
            </a:r>
            <a:r>
              <a:rPr lang="en-MY" dirty="0" smtClean="0"/>
              <a:t>by fabricated </a:t>
            </a:r>
            <a:r>
              <a:rPr lang="en-MY" dirty="0"/>
              <a:t>cell using respective </a:t>
            </a:r>
            <a:r>
              <a:rPr lang="en-MY" dirty="0" err="1"/>
              <a:t>CdSe</a:t>
            </a:r>
            <a:r>
              <a:rPr lang="en-MY" dirty="0"/>
              <a:t> QDs size</a:t>
            </a:r>
            <a:endParaRPr lang="en-MY" dirty="0"/>
          </a:p>
        </p:txBody>
      </p:sp>
      <p:pic>
        <p:nvPicPr>
          <p:cNvPr id="2051" name="Picture 3" descr="SIZE EFFECT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8970" y="1486350"/>
            <a:ext cx="5050928" cy="36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20522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96" y="274638"/>
            <a:ext cx="9108503" cy="1143000"/>
          </a:xfrm>
        </p:spPr>
        <p:txBody>
          <a:bodyPr>
            <a:normAutofit fontScale="90000"/>
          </a:bodyPr>
          <a:lstStyle/>
          <a:p>
            <a:r>
              <a:rPr lang="en-MY" dirty="0" err="1" smtClean="0"/>
              <a:t>CdSe</a:t>
            </a:r>
            <a:r>
              <a:rPr lang="en-MY" dirty="0" smtClean="0"/>
              <a:t> QDs synthesis: </a:t>
            </a:r>
            <a:br>
              <a:rPr lang="en-MY" dirty="0" smtClean="0"/>
            </a:br>
            <a:r>
              <a:rPr lang="en-MY" dirty="0" smtClean="0"/>
              <a:t>Organometallic        vs        </a:t>
            </a:r>
            <a:r>
              <a:rPr lang="en-MY" dirty="0" err="1" smtClean="0"/>
              <a:t>Microemulsion</a:t>
            </a:r>
            <a:endParaRPr lang="en-MY" dirty="0"/>
          </a:p>
        </p:txBody>
      </p:sp>
      <p:pic>
        <p:nvPicPr>
          <p:cNvPr id="5" name="Picture 3" descr="XRD TOP CD TOP S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3648" y="4296221"/>
            <a:ext cx="2631661" cy="21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313248" y="3637713"/>
            <a:ext cx="3600400" cy="646331"/>
          </a:xfrm>
          <a:prstGeom prst="rect">
            <a:avLst/>
          </a:prstGeom>
          <a:noFill/>
        </p:spPr>
        <p:txBody>
          <a:bodyPr wrap="square" rtlCol="0">
            <a:spAutoFit/>
          </a:bodyPr>
          <a:lstStyle/>
          <a:p>
            <a:r>
              <a:rPr lang="en-MY" dirty="0" smtClean="0"/>
              <a:t>Narrow size distributions </a:t>
            </a:r>
          </a:p>
          <a:p>
            <a:r>
              <a:rPr lang="en-MY" dirty="0" smtClean="0"/>
              <a:t>of small QDs</a:t>
            </a:r>
            <a:endParaRPr lang="en-MY" dirty="0"/>
          </a:p>
        </p:txBody>
      </p:sp>
      <p:sp>
        <p:nvSpPr>
          <p:cNvPr id="11" name="TextBox 10"/>
          <p:cNvSpPr txBox="1"/>
          <p:nvPr/>
        </p:nvSpPr>
        <p:spPr>
          <a:xfrm>
            <a:off x="-45720" y="5303069"/>
            <a:ext cx="1493912" cy="923330"/>
          </a:xfrm>
          <a:prstGeom prst="rect">
            <a:avLst/>
          </a:prstGeom>
          <a:noFill/>
        </p:spPr>
        <p:txBody>
          <a:bodyPr wrap="square" rtlCol="0">
            <a:spAutoFit/>
          </a:bodyPr>
          <a:lstStyle/>
          <a:p>
            <a:pPr algn="r"/>
            <a:r>
              <a:rPr lang="en-MY" dirty="0" err="1" smtClean="0"/>
              <a:t>Wurtzite</a:t>
            </a:r>
            <a:r>
              <a:rPr lang="en-MY" dirty="0" smtClean="0"/>
              <a:t> </a:t>
            </a:r>
            <a:r>
              <a:rPr lang="en-MY" dirty="0" smtClean="0">
                <a:solidFill>
                  <a:srgbClr val="C00000"/>
                </a:solidFill>
              </a:rPr>
              <a:t>P63mc</a:t>
            </a:r>
            <a:r>
              <a:rPr lang="en-MY" dirty="0" smtClean="0"/>
              <a:t> crystal structure</a:t>
            </a:r>
            <a:endParaRPr lang="en-MY" dirty="0"/>
          </a:p>
        </p:txBody>
      </p:sp>
      <p:sp>
        <p:nvSpPr>
          <p:cNvPr id="12" name="TextBox 11"/>
          <p:cNvSpPr txBox="1"/>
          <p:nvPr/>
        </p:nvSpPr>
        <p:spPr>
          <a:xfrm>
            <a:off x="7498040" y="5345099"/>
            <a:ext cx="1572808" cy="923330"/>
          </a:xfrm>
          <a:prstGeom prst="rect">
            <a:avLst/>
          </a:prstGeom>
          <a:noFill/>
        </p:spPr>
        <p:txBody>
          <a:bodyPr wrap="square" rtlCol="0">
            <a:spAutoFit/>
          </a:bodyPr>
          <a:lstStyle/>
          <a:p>
            <a:r>
              <a:rPr lang="en-MY" dirty="0" err="1" smtClean="0"/>
              <a:t>Wurtzite</a:t>
            </a:r>
            <a:r>
              <a:rPr lang="en-MY" dirty="0" smtClean="0"/>
              <a:t> </a:t>
            </a:r>
            <a:r>
              <a:rPr lang="en-MY" dirty="0" smtClean="0">
                <a:solidFill>
                  <a:srgbClr val="C00000"/>
                </a:solidFill>
              </a:rPr>
              <a:t>P63mc </a:t>
            </a:r>
            <a:r>
              <a:rPr lang="en-MY" dirty="0" smtClean="0"/>
              <a:t>crystal structure</a:t>
            </a:r>
            <a:endParaRPr lang="en-MY" dirty="0"/>
          </a:p>
        </p:txBody>
      </p:sp>
      <p:sp>
        <p:nvSpPr>
          <p:cNvPr id="14" name="TextBox 13"/>
          <p:cNvSpPr txBox="1"/>
          <p:nvPr/>
        </p:nvSpPr>
        <p:spPr>
          <a:xfrm>
            <a:off x="6451040" y="3637712"/>
            <a:ext cx="2456031" cy="646331"/>
          </a:xfrm>
          <a:prstGeom prst="rect">
            <a:avLst/>
          </a:prstGeom>
          <a:noFill/>
        </p:spPr>
        <p:txBody>
          <a:bodyPr wrap="square" rtlCol="0">
            <a:spAutoFit/>
          </a:bodyPr>
          <a:lstStyle/>
          <a:p>
            <a:pPr algn="r"/>
            <a:r>
              <a:rPr lang="en-MY" dirty="0" smtClean="0"/>
              <a:t>Wide size distributions of big QDs</a:t>
            </a:r>
            <a:endParaRPr lang="en-MY" dirty="0"/>
          </a:p>
        </p:txBody>
      </p:sp>
      <p:grpSp>
        <p:nvGrpSpPr>
          <p:cNvPr id="8" name="Group 7"/>
          <p:cNvGrpSpPr/>
          <p:nvPr/>
        </p:nvGrpSpPr>
        <p:grpSpPr>
          <a:xfrm>
            <a:off x="179512" y="1556792"/>
            <a:ext cx="3066212" cy="2160000"/>
            <a:chOff x="179512" y="1556792"/>
            <a:chExt cx="3066212" cy="2160000"/>
          </a:xfrm>
        </p:grpSpPr>
        <p:pic>
          <p:nvPicPr>
            <p:cNvPr id="6" name="Picture 5" descr="UV GROWTH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1556792"/>
              <a:ext cx="2751632" cy="21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403648" y="1556792"/>
              <a:ext cx="1842076" cy="1015663"/>
            </a:xfrm>
            <a:prstGeom prst="rect">
              <a:avLst/>
            </a:prstGeom>
            <a:noFill/>
          </p:spPr>
          <p:txBody>
            <a:bodyPr wrap="square" rtlCol="0">
              <a:spAutoFit/>
            </a:bodyPr>
            <a:lstStyle/>
            <a:p>
              <a:pPr marL="228600" indent="-228600">
                <a:buFontTx/>
                <a:buAutoNum type="alphaLcParenBoth"/>
              </a:pPr>
              <a:r>
                <a:rPr lang="en-MY" sz="1200" dirty="0" smtClean="0"/>
                <a:t>4 h at 23 </a:t>
              </a:r>
              <a:r>
                <a:rPr lang="en-MY" sz="1200" dirty="0"/>
                <a:t>°</a:t>
              </a:r>
              <a:r>
                <a:rPr lang="en-MY" sz="1200" dirty="0" smtClean="0"/>
                <a:t>C</a:t>
              </a:r>
            </a:p>
            <a:p>
              <a:pPr marL="228600" indent="-228600">
                <a:buFontTx/>
                <a:buAutoNum type="alphaLcParenBoth"/>
              </a:pPr>
              <a:r>
                <a:rPr lang="en-MY" sz="1200" dirty="0" smtClean="0"/>
                <a:t>64 h </a:t>
              </a:r>
              <a:r>
                <a:rPr lang="en-MY" sz="1200" dirty="0"/>
                <a:t>at </a:t>
              </a:r>
              <a:r>
                <a:rPr lang="en-MY" sz="1200" dirty="0" smtClean="0"/>
                <a:t>23 </a:t>
              </a:r>
              <a:r>
                <a:rPr lang="en-MY" sz="1200" dirty="0"/>
                <a:t>°</a:t>
              </a:r>
              <a:r>
                <a:rPr lang="en-MY" sz="1200" dirty="0" smtClean="0"/>
                <a:t>C</a:t>
              </a:r>
            </a:p>
            <a:p>
              <a:pPr marL="228600" indent="-228600">
                <a:buFontTx/>
                <a:buAutoNum type="alphaLcParenBoth"/>
              </a:pPr>
              <a:r>
                <a:rPr lang="en-MY" sz="1200" dirty="0" smtClean="0"/>
                <a:t>169 h </a:t>
              </a:r>
              <a:r>
                <a:rPr lang="en-MY" sz="1200" dirty="0"/>
                <a:t>at </a:t>
              </a:r>
              <a:r>
                <a:rPr lang="en-MY" sz="1200" dirty="0" smtClean="0"/>
                <a:t>23 </a:t>
              </a:r>
              <a:r>
                <a:rPr lang="en-MY" sz="1200" dirty="0"/>
                <a:t>°</a:t>
              </a:r>
              <a:r>
                <a:rPr lang="en-MY" sz="1200" dirty="0" smtClean="0"/>
                <a:t>C</a:t>
              </a:r>
            </a:p>
            <a:p>
              <a:pPr marL="228600" indent="-228600">
                <a:buAutoNum type="alphaLcParenBoth"/>
              </a:pPr>
              <a:r>
                <a:rPr lang="en-MY" sz="1200" dirty="0" smtClean="0"/>
                <a:t>5 h at 50 °C</a:t>
              </a:r>
            </a:p>
            <a:p>
              <a:pPr marL="228600" indent="-228600">
                <a:buFontTx/>
                <a:buAutoNum type="alphaLcParenBoth"/>
              </a:pPr>
              <a:r>
                <a:rPr lang="en-MY" sz="1200" dirty="0" smtClean="0"/>
                <a:t>After 24 h cooling</a:t>
              </a:r>
              <a:endParaRPr lang="en-MY" sz="1200" dirty="0"/>
            </a:p>
          </p:txBody>
        </p:sp>
      </p:grpSp>
      <p:grpSp>
        <p:nvGrpSpPr>
          <p:cNvPr id="15" name="Group 14"/>
          <p:cNvGrpSpPr/>
          <p:nvPr/>
        </p:nvGrpSpPr>
        <p:grpSpPr>
          <a:xfrm>
            <a:off x="6119610" y="1556792"/>
            <a:ext cx="3174786" cy="2160000"/>
            <a:chOff x="6119610" y="1556792"/>
            <a:chExt cx="3174786" cy="2160000"/>
          </a:xfrm>
        </p:grpSpPr>
        <p:pic>
          <p:nvPicPr>
            <p:cNvPr id="3074" name="Picture 2" descr="UV TEMPORA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9610" y="1556792"/>
              <a:ext cx="2780629" cy="21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7452320" y="1556792"/>
              <a:ext cx="1842076" cy="1384995"/>
            </a:xfrm>
            <a:prstGeom prst="rect">
              <a:avLst/>
            </a:prstGeom>
            <a:noFill/>
          </p:spPr>
          <p:txBody>
            <a:bodyPr wrap="square" rtlCol="0">
              <a:spAutoFit/>
            </a:bodyPr>
            <a:lstStyle/>
            <a:p>
              <a:pPr marL="228600" indent="-228600">
                <a:buFontTx/>
                <a:buAutoNum type="alphaLcParenBoth"/>
              </a:pPr>
              <a:r>
                <a:rPr lang="en-MY" sz="1200" dirty="0" smtClean="0"/>
                <a:t>1 min </a:t>
              </a:r>
              <a:r>
                <a:rPr lang="en-MY" sz="1200" dirty="0"/>
                <a:t>at </a:t>
              </a:r>
              <a:r>
                <a:rPr lang="en-MY" sz="1200" dirty="0" smtClean="0"/>
                <a:t>37 </a:t>
              </a:r>
              <a:r>
                <a:rPr lang="en-MY" sz="1200" dirty="0"/>
                <a:t>°</a:t>
              </a:r>
              <a:r>
                <a:rPr lang="en-MY" sz="1200" dirty="0" smtClean="0"/>
                <a:t>C</a:t>
              </a:r>
            </a:p>
            <a:p>
              <a:pPr marL="228600" indent="-228600">
                <a:buFontTx/>
                <a:buAutoNum type="alphaLcParenBoth"/>
              </a:pPr>
              <a:r>
                <a:rPr lang="en-MY" sz="1200" dirty="0" smtClean="0"/>
                <a:t>5 min </a:t>
              </a:r>
              <a:r>
                <a:rPr lang="en-MY" sz="1200" dirty="0"/>
                <a:t>at 37</a:t>
              </a:r>
              <a:r>
                <a:rPr lang="en-MY" sz="1200" dirty="0" smtClean="0"/>
                <a:t> </a:t>
              </a:r>
              <a:r>
                <a:rPr lang="en-MY" sz="1200" dirty="0"/>
                <a:t>°</a:t>
              </a:r>
              <a:r>
                <a:rPr lang="en-MY" sz="1200" dirty="0" smtClean="0"/>
                <a:t>C</a:t>
              </a:r>
            </a:p>
            <a:p>
              <a:pPr marL="228600" indent="-228600">
                <a:buFontTx/>
                <a:buAutoNum type="alphaLcParenBoth"/>
              </a:pPr>
              <a:r>
                <a:rPr lang="en-MY" sz="1200" dirty="0" smtClean="0"/>
                <a:t>10 min </a:t>
              </a:r>
              <a:r>
                <a:rPr lang="en-MY" sz="1200" dirty="0"/>
                <a:t>at 37 </a:t>
              </a:r>
              <a:r>
                <a:rPr lang="en-MY" sz="1200" dirty="0" smtClean="0"/>
                <a:t>°C</a:t>
              </a:r>
            </a:p>
            <a:p>
              <a:pPr marL="228600" indent="-228600">
                <a:buFontTx/>
                <a:buAutoNum type="alphaLcParenBoth"/>
              </a:pPr>
              <a:r>
                <a:rPr lang="en-MY" sz="1200" dirty="0" smtClean="0"/>
                <a:t>15 min </a:t>
              </a:r>
              <a:r>
                <a:rPr lang="en-MY" sz="1200" dirty="0"/>
                <a:t>at 37 </a:t>
              </a:r>
              <a:r>
                <a:rPr lang="en-MY" sz="1200" dirty="0" smtClean="0"/>
                <a:t>°C</a:t>
              </a:r>
            </a:p>
            <a:p>
              <a:pPr marL="228600" indent="-228600">
                <a:buFontTx/>
                <a:buAutoNum type="alphaLcParenBoth"/>
              </a:pPr>
              <a:r>
                <a:rPr lang="en-MY" sz="1200" dirty="0" smtClean="0"/>
                <a:t>30 min </a:t>
              </a:r>
              <a:r>
                <a:rPr lang="en-MY" sz="1200" dirty="0"/>
                <a:t>at 37</a:t>
              </a:r>
              <a:r>
                <a:rPr lang="en-MY" sz="1200" dirty="0" smtClean="0"/>
                <a:t> </a:t>
              </a:r>
              <a:r>
                <a:rPr lang="en-MY" sz="1200" dirty="0"/>
                <a:t>°</a:t>
              </a:r>
              <a:r>
                <a:rPr lang="en-MY" sz="1200" dirty="0" smtClean="0"/>
                <a:t>C</a:t>
              </a:r>
            </a:p>
            <a:p>
              <a:pPr marL="228600" indent="-228600">
                <a:buFontTx/>
                <a:buAutoNum type="alphaLcParenBoth"/>
              </a:pPr>
              <a:r>
                <a:rPr lang="en-MY" sz="1200" dirty="0" smtClean="0"/>
                <a:t>60 min </a:t>
              </a:r>
              <a:r>
                <a:rPr lang="en-MY" sz="1200" dirty="0"/>
                <a:t>at 37</a:t>
              </a:r>
              <a:r>
                <a:rPr lang="en-MY" sz="1200" dirty="0" smtClean="0"/>
                <a:t> </a:t>
              </a:r>
              <a:r>
                <a:rPr lang="en-MY" sz="1200" dirty="0"/>
                <a:t>°</a:t>
              </a:r>
              <a:r>
                <a:rPr lang="en-MY" sz="1200" dirty="0" smtClean="0"/>
                <a:t>C</a:t>
              </a:r>
            </a:p>
            <a:p>
              <a:pPr marL="228600" indent="-228600">
                <a:buFontTx/>
                <a:buAutoNum type="alphaLcParenBoth"/>
              </a:pPr>
              <a:r>
                <a:rPr lang="en-MY" sz="1200" dirty="0" smtClean="0"/>
                <a:t>120 min </a:t>
              </a:r>
              <a:r>
                <a:rPr lang="en-MY" sz="1200" dirty="0"/>
                <a:t>at 37</a:t>
              </a:r>
              <a:r>
                <a:rPr lang="en-MY" sz="1200" dirty="0" smtClean="0"/>
                <a:t> </a:t>
              </a:r>
              <a:r>
                <a:rPr lang="en-MY" sz="1200" dirty="0"/>
                <a:t>°</a:t>
              </a:r>
              <a:r>
                <a:rPr lang="en-MY" sz="1200" dirty="0" smtClean="0"/>
                <a:t>C</a:t>
              </a:r>
              <a:endParaRPr lang="en-MY" sz="1200" dirty="0"/>
            </a:p>
          </p:txBody>
        </p:sp>
      </p:grpSp>
      <p:grpSp>
        <p:nvGrpSpPr>
          <p:cNvPr id="4" name="Group 3"/>
          <p:cNvGrpSpPr/>
          <p:nvPr/>
        </p:nvGrpSpPr>
        <p:grpSpPr>
          <a:xfrm>
            <a:off x="4647325" y="4296221"/>
            <a:ext cx="2944569" cy="2160000"/>
            <a:chOff x="4647325" y="4296221"/>
            <a:chExt cx="2944569" cy="2160000"/>
          </a:xfrm>
        </p:grpSpPr>
        <p:pic>
          <p:nvPicPr>
            <p:cNvPr id="3075" name="Picture 3" descr="XRD 451 V7 NIC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47325" y="4296221"/>
              <a:ext cx="2944569" cy="21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5050282" y="4330700"/>
              <a:ext cx="173736" cy="15900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grpSp>
    </p:spTree>
    <p:extLst>
      <p:ext uri="{BB962C8B-B14F-4D97-AF65-F5344CB8AC3E}">
        <p14:creationId xmlns:p14="http://schemas.microsoft.com/office/powerpoint/2010/main" val="6949509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DFT: Realistic cluster modeling</a:t>
            </a:r>
            <a:endParaRPr lang="en-US" dirty="0"/>
          </a:p>
        </p:txBody>
      </p:sp>
      <p:pic>
        <p:nvPicPr>
          <p:cNvPr id="5" name="Picture 5" descr="C:\Users\FSTIUMP7\Desktop\PhD\8 THESIS\CHAPTER IV STRUCTURE-PROPERTY CORELATIONS FINALIZED\graphs\CdSe13 MY EXP SIAP 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54328" y="1485024"/>
            <a:ext cx="3182168" cy="2160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657749" y="5889853"/>
            <a:ext cx="2304256" cy="369332"/>
          </a:xfrm>
          <a:prstGeom prst="rect">
            <a:avLst/>
          </a:prstGeom>
          <a:noFill/>
        </p:spPr>
        <p:txBody>
          <a:bodyPr wrap="square" rtlCol="0">
            <a:spAutoFit/>
          </a:bodyPr>
          <a:lstStyle/>
          <a:p>
            <a:pPr algn="ctr"/>
            <a:r>
              <a:rPr lang="en-MY" b="1" dirty="0" smtClean="0"/>
              <a:t>(</a:t>
            </a:r>
            <a:r>
              <a:rPr lang="en-MY" b="1" dirty="0" err="1" smtClean="0"/>
              <a:t>CdSe</a:t>
            </a:r>
            <a:r>
              <a:rPr lang="en-MY" b="1" dirty="0" smtClean="0"/>
              <a:t>)</a:t>
            </a:r>
            <a:r>
              <a:rPr lang="en-MY" b="1" baseline="-25000" dirty="0" smtClean="0"/>
              <a:t>13</a:t>
            </a:r>
            <a:endParaRPr lang="en-MY" b="1" baseline="-25000" dirty="0"/>
          </a:p>
        </p:txBody>
      </p:sp>
      <p:grpSp>
        <p:nvGrpSpPr>
          <p:cNvPr id="8" name="Group 7"/>
          <p:cNvGrpSpPr/>
          <p:nvPr/>
        </p:nvGrpSpPr>
        <p:grpSpPr>
          <a:xfrm>
            <a:off x="5519356" y="3775016"/>
            <a:ext cx="4381236" cy="2186853"/>
            <a:chOff x="2195736" y="1196752"/>
            <a:chExt cx="4381236" cy="2186853"/>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7745" y="1223605"/>
              <a:ext cx="4309227" cy="2160000"/>
            </a:xfrm>
            <a:prstGeom prst="rect">
              <a:avLst/>
            </a:prstGeom>
          </p:spPr>
        </p:pic>
        <p:sp>
          <p:nvSpPr>
            <p:cNvPr id="10" name="Rectangle 9"/>
            <p:cNvSpPr/>
            <p:nvPr/>
          </p:nvSpPr>
          <p:spPr>
            <a:xfrm>
              <a:off x="2195736" y="1196752"/>
              <a:ext cx="1152128" cy="1707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grpSp>
      <p:pic>
        <p:nvPicPr>
          <p:cNvPr id="2050"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96" y="1556792"/>
            <a:ext cx="5443792" cy="50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14604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MY" dirty="0" smtClean="0"/>
              <a:t>Realistic Cluster Models</a:t>
            </a:r>
            <a:endParaRPr lang="en-MY" dirty="0"/>
          </a:p>
        </p:txBody>
      </p:sp>
      <p:sp>
        <p:nvSpPr>
          <p:cNvPr id="3" name="TextBox 2"/>
          <p:cNvSpPr txBox="1"/>
          <p:nvPr/>
        </p:nvSpPr>
        <p:spPr>
          <a:xfrm>
            <a:off x="467288" y="3563724"/>
            <a:ext cx="2304256" cy="369332"/>
          </a:xfrm>
          <a:prstGeom prst="rect">
            <a:avLst/>
          </a:prstGeom>
          <a:noFill/>
        </p:spPr>
        <p:txBody>
          <a:bodyPr wrap="square" rtlCol="0">
            <a:spAutoFit/>
          </a:bodyPr>
          <a:lstStyle/>
          <a:p>
            <a:pPr algn="ctr"/>
            <a:r>
              <a:rPr lang="en-MY" b="1" dirty="0" smtClean="0"/>
              <a:t>(</a:t>
            </a:r>
            <a:r>
              <a:rPr lang="en-MY" b="1" dirty="0" err="1" smtClean="0"/>
              <a:t>CdSe</a:t>
            </a:r>
            <a:r>
              <a:rPr lang="en-MY" b="1" dirty="0" smtClean="0"/>
              <a:t>)</a:t>
            </a:r>
            <a:r>
              <a:rPr lang="en-MY" b="1" baseline="-25000" dirty="0" smtClean="0"/>
              <a:t>6</a:t>
            </a:r>
            <a:endParaRPr lang="en-MY" b="1" baseline="-25000" dirty="0"/>
          </a:p>
        </p:txBody>
      </p:sp>
      <p:grpSp>
        <p:nvGrpSpPr>
          <p:cNvPr id="8" name="Group 7"/>
          <p:cNvGrpSpPr>
            <a:grpSpLocks noChangeAspect="1"/>
          </p:cNvGrpSpPr>
          <p:nvPr/>
        </p:nvGrpSpPr>
        <p:grpSpPr>
          <a:xfrm>
            <a:off x="-252536" y="1916832"/>
            <a:ext cx="3541564" cy="1728000"/>
            <a:chOff x="-468560" y="4050380"/>
            <a:chExt cx="3744245" cy="1826892"/>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337" y="4077272"/>
              <a:ext cx="3591022" cy="1800000"/>
            </a:xfrm>
            <a:prstGeom prst="rect">
              <a:avLst/>
            </a:prstGeom>
          </p:spPr>
        </p:pic>
        <p:sp>
          <p:nvSpPr>
            <p:cNvPr id="7" name="Rectangle 6"/>
            <p:cNvSpPr/>
            <p:nvPr/>
          </p:nvSpPr>
          <p:spPr>
            <a:xfrm>
              <a:off x="-468560" y="4050380"/>
              <a:ext cx="1152128" cy="1707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grpSp>
      <p:sp>
        <p:nvSpPr>
          <p:cNvPr id="13" name="TextBox 12"/>
          <p:cNvSpPr txBox="1"/>
          <p:nvPr/>
        </p:nvSpPr>
        <p:spPr>
          <a:xfrm>
            <a:off x="3275856" y="3573016"/>
            <a:ext cx="2304256" cy="369332"/>
          </a:xfrm>
          <a:prstGeom prst="rect">
            <a:avLst/>
          </a:prstGeom>
          <a:noFill/>
        </p:spPr>
        <p:txBody>
          <a:bodyPr wrap="square" rtlCol="0">
            <a:spAutoFit/>
          </a:bodyPr>
          <a:lstStyle/>
          <a:p>
            <a:pPr algn="ctr"/>
            <a:r>
              <a:rPr lang="en-MY" b="1" dirty="0" smtClean="0"/>
              <a:t>(</a:t>
            </a:r>
            <a:r>
              <a:rPr lang="en-MY" b="1" dirty="0" err="1" smtClean="0"/>
              <a:t>CdSe</a:t>
            </a:r>
            <a:r>
              <a:rPr lang="en-MY" b="1" dirty="0" smtClean="0"/>
              <a:t>)</a:t>
            </a:r>
            <a:r>
              <a:rPr lang="en-MY" b="1" baseline="-25000" dirty="0" smtClean="0"/>
              <a:t>13</a:t>
            </a:r>
            <a:endParaRPr lang="en-MY" b="1" baseline="-25000" dirty="0"/>
          </a:p>
        </p:txBody>
      </p:sp>
      <p:grpSp>
        <p:nvGrpSpPr>
          <p:cNvPr id="4" name="Group 3"/>
          <p:cNvGrpSpPr/>
          <p:nvPr/>
        </p:nvGrpSpPr>
        <p:grpSpPr>
          <a:xfrm>
            <a:off x="2195736" y="1458179"/>
            <a:ext cx="4381236" cy="2186853"/>
            <a:chOff x="2195736" y="1196752"/>
            <a:chExt cx="4381236" cy="2186853"/>
          </a:xfrm>
        </p:grpSpPr>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7745" y="1223605"/>
              <a:ext cx="4309227" cy="2160000"/>
            </a:xfrm>
            <a:prstGeom prst="rect">
              <a:avLst/>
            </a:prstGeom>
          </p:spPr>
        </p:pic>
        <p:sp>
          <p:nvSpPr>
            <p:cNvPr id="30" name="Rectangle 29"/>
            <p:cNvSpPr/>
            <p:nvPr/>
          </p:nvSpPr>
          <p:spPr>
            <a:xfrm>
              <a:off x="2195736" y="1196752"/>
              <a:ext cx="1152128" cy="1707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grpSp>
      <p:sp>
        <p:nvSpPr>
          <p:cNvPr id="36" name="TextBox 35"/>
          <p:cNvSpPr txBox="1"/>
          <p:nvPr/>
        </p:nvSpPr>
        <p:spPr>
          <a:xfrm>
            <a:off x="6444208" y="3573016"/>
            <a:ext cx="2304256" cy="369332"/>
          </a:xfrm>
          <a:prstGeom prst="rect">
            <a:avLst/>
          </a:prstGeom>
          <a:noFill/>
        </p:spPr>
        <p:txBody>
          <a:bodyPr wrap="square" rtlCol="0">
            <a:spAutoFit/>
          </a:bodyPr>
          <a:lstStyle/>
          <a:p>
            <a:pPr algn="ctr"/>
            <a:r>
              <a:rPr lang="en-MY" b="1" dirty="0" smtClean="0"/>
              <a:t>(</a:t>
            </a:r>
            <a:r>
              <a:rPr lang="en-MY" b="1" dirty="0" err="1" smtClean="0"/>
              <a:t>CdSe</a:t>
            </a:r>
            <a:r>
              <a:rPr lang="en-MY" b="1" dirty="0" smtClean="0"/>
              <a:t>)</a:t>
            </a:r>
            <a:r>
              <a:rPr lang="en-MY" b="1" baseline="-25000" dirty="0" smtClean="0"/>
              <a:t>16</a:t>
            </a:r>
            <a:endParaRPr lang="en-MY" b="1" baseline="-25000" dirty="0"/>
          </a:p>
        </p:txBody>
      </p:sp>
      <p:grpSp>
        <p:nvGrpSpPr>
          <p:cNvPr id="31" name="Group 30"/>
          <p:cNvGrpSpPr/>
          <p:nvPr/>
        </p:nvGrpSpPr>
        <p:grpSpPr>
          <a:xfrm>
            <a:off x="5663685" y="1117832"/>
            <a:ext cx="3345876" cy="2520000"/>
            <a:chOff x="5663685" y="4135734"/>
            <a:chExt cx="3345876" cy="2520000"/>
          </a:xfrm>
        </p:grpSpPr>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6494" y="4135734"/>
              <a:ext cx="2853067" cy="2520000"/>
            </a:xfrm>
            <a:prstGeom prst="rect">
              <a:avLst/>
            </a:prstGeom>
          </p:spPr>
        </p:pic>
        <p:sp>
          <p:nvSpPr>
            <p:cNvPr id="39" name="Rectangle 38"/>
            <p:cNvSpPr/>
            <p:nvPr/>
          </p:nvSpPr>
          <p:spPr>
            <a:xfrm>
              <a:off x="5663685" y="4149080"/>
              <a:ext cx="1745468" cy="649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grpSp>
      <p:grpSp>
        <p:nvGrpSpPr>
          <p:cNvPr id="38" name="Group 37"/>
          <p:cNvGrpSpPr/>
          <p:nvPr/>
        </p:nvGrpSpPr>
        <p:grpSpPr>
          <a:xfrm>
            <a:off x="-821736" y="4100149"/>
            <a:ext cx="5634760" cy="2599200"/>
            <a:chOff x="3834644" y="4118437"/>
            <a:chExt cx="5634760" cy="2599200"/>
          </a:xfrm>
        </p:grpSpPr>
        <p:pic>
          <p:nvPicPr>
            <p:cNvPr id="40" name="Picture 3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83968" y="4118437"/>
              <a:ext cx="5185436" cy="2599200"/>
            </a:xfrm>
            <a:prstGeom prst="rect">
              <a:avLst/>
            </a:prstGeom>
          </p:spPr>
        </p:pic>
        <p:sp>
          <p:nvSpPr>
            <p:cNvPr id="41" name="Rectangle 40"/>
            <p:cNvSpPr/>
            <p:nvPr/>
          </p:nvSpPr>
          <p:spPr>
            <a:xfrm>
              <a:off x="3834644" y="4118437"/>
              <a:ext cx="1745468" cy="1707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grpSp>
      <p:pic>
        <p:nvPicPr>
          <p:cNvPr id="43" name="Picture 4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40016" y="4086216"/>
            <a:ext cx="5185436" cy="2599200"/>
          </a:xfrm>
          <a:prstGeom prst="rect">
            <a:avLst/>
          </a:prstGeom>
        </p:spPr>
      </p:pic>
      <p:sp>
        <p:nvSpPr>
          <p:cNvPr id="44" name="Rectangle 43"/>
          <p:cNvSpPr/>
          <p:nvPr/>
        </p:nvSpPr>
        <p:spPr>
          <a:xfrm>
            <a:off x="4698740" y="4022208"/>
            <a:ext cx="1745468" cy="1707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42" name="TextBox 41"/>
          <p:cNvSpPr txBox="1"/>
          <p:nvPr/>
        </p:nvSpPr>
        <p:spPr>
          <a:xfrm>
            <a:off x="4419346" y="4506056"/>
            <a:ext cx="2304256" cy="369332"/>
          </a:xfrm>
          <a:prstGeom prst="rect">
            <a:avLst/>
          </a:prstGeom>
          <a:noFill/>
        </p:spPr>
        <p:txBody>
          <a:bodyPr wrap="square" rtlCol="0">
            <a:spAutoFit/>
          </a:bodyPr>
          <a:lstStyle/>
          <a:p>
            <a:pPr algn="ctr"/>
            <a:r>
              <a:rPr lang="en-MY" b="1" dirty="0" smtClean="0"/>
              <a:t>(</a:t>
            </a:r>
            <a:r>
              <a:rPr lang="en-MY" b="1" dirty="0" err="1" smtClean="0"/>
              <a:t>CdSe</a:t>
            </a:r>
            <a:r>
              <a:rPr lang="en-MY" b="1" dirty="0" smtClean="0"/>
              <a:t>)</a:t>
            </a:r>
            <a:r>
              <a:rPr lang="en-MY" b="1" baseline="-25000" dirty="0" smtClean="0"/>
              <a:t>32</a:t>
            </a:r>
            <a:endParaRPr lang="en-MY" b="1" baseline="-25000" dirty="0"/>
          </a:p>
        </p:txBody>
      </p:sp>
      <p:sp>
        <p:nvSpPr>
          <p:cNvPr id="37" name="TextBox 36"/>
          <p:cNvSpPr txBox="1"/>
          <p:nvPr/>
        </p:nvSpPr>
        <p:spPr>
          <a:xfrm>
            <a:off x="2771544" y="4506056"/>
            <a:ext cx="2304256" cy="369332"/>
          </a:xfrm>
          <a:prstGeom prst="rect">
            <a:avLst/>
          </a:prstGeom>
          <a:noFill/>
        </p:spPr>
        <p:txBody>
          <a:bodyPr wrap="square" rtlCol="0">
            <a:spAutoFit/>
          </a:bodyPr>
          <a:lstStyle/>
          <a:p>
            <a:pPr algn="ctr"/>
            <a:r>
              <a:rPr lang="en-MY" b="1" dirty="0" smtClean="0"/>
              <a:t>(</a:t>
            </a:r>
            <a:r>
              <a:rPr lang="en-MY" b="1" dirty="0" err="1" smtClean="0"/>
              <a:t>CdSe</a:t>
            </a:r>
            <a:r>
              <a:rPr lang="en-MY" b="1" dirty="0" smtClean="0"/>
              <a:t>)</a:t>
            </a:r>
            <a:r>
              <a:rPr lang="en-MY" b="1" baseline="-25000" dirty="0" smtClean="0"/>
              <a:t>26</a:t>
            </a:r>
            <a:endParaRPr lang="en-MY" b="1" baseline="-25000" dirty="0"/>
          </a:p>
        </p:txBody>
      </p:sp>
      <p:sp>
        <p:nvSpPr>
          <p:cNvPr id="25" name="TextBox 24"/>
          <p:cNvSpPr txBox="1"/>
          <p:nvPr/>
        </p:nvSpPr>
        <p:spPr>
          <a:xfrm>
            <a:off x="50998" y="1115712"/>
            <a:ext cx="7264566" cy="369332"/>
          </a:xfrm>
          <a:prstGeom prst="rect">
            <a:avLst/>
          </a:prstGeom>
          <a:noFill/>
        </p:spPr>
        <p:txBody>
          <a:bodyPr wrap="square" rtlCol="0">
            <a:spAutoFit/>
          </a:bodyPr>
          <a:lstStyle/>
          <a:p>
            <a:r>
              <a:rPr lang="en-MY" dirty="0" err="1" smtClean="0"/>
              <a:t>Muzakir</a:t>
            </a:r>
            <a:r>
              <a:rPr lang="en-MY" dirty="0" smtClean="0"/>
              <a:t> et al. 2013. </a:t>
            </a:r>
            <a:r>
              <a:rPr lang="en-MY" i="1" dirty="0" smtClean="0"/>
              <a:t>Physical </a:t>
            </a:r>
            <a:r>
              <a:rPr lang="en-MY" i="1" dirty="0"/>
              <a:t>Chemistry Chemical </a:t>
            </a:r>
            <a:r>
              <a:rPr lang="en-MY" i="1" dirty="0" smtClean="0"/>
              <a:t>Physics</a:t>
            </a:r>
            <a:r>
              <a:rPr lang="en-MY" dirty="0" smtClean="0"/>
              <a:t>. </a:t>
            </a:r>
            <a:r>
              <a:rPr lang="en-MY" b="1" dirty="0" smtClean="0"/>
              <a:t>15</a:t>
            </a:r>
            <a:r>
              <a:rPr lang="en-MY" dirty="0" smtClean="0"/>
              <a:t>:</a:t>
            </a:r>
            <a:r>
              <a:rPr lang="en-MY" dirty="0"/>
              <a:t>16275-16285.</a:t>
            </a:r>
            <a:r>
              <a:rPr lang="en-MY" dirty="0" smtClean="0"/>
              <a:t> </a:t>
            </a:r>
            <a:endParaRPr lang="en-MY" dirty="0"/>
          </a:p>
        </p:txBody>
      </p:sp>
    </p:spTree>
    <p:extLst>
      <p:ext uri="{BB962C8B-B14F-4D97-AF65-F5344CB8AC3E}">
        <p14:creationId xmlns:p14="http://schemas.microsoft.com/office/powerpoint/2010/main" val="6945419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Group 73"/>
          <p:cNvGrpSpPr/>
          <p:nvPr/>
        </p:nvGrpSpPr>
        <p:grpSpPr>
          <a:xfrm>
            <a:off x="4404476" y="3627847"/>
            <a:ext cx="5953308" cy="2484597"/>
            <a:chOff x="4093095" y="3498454"/>
            <a:chExt cx="5953308" cy="2484597"/>
          </a:xfrm>
        </p:grpSpPr>
        <p:grpSp>
          <p:nvGrpSpPr>
            <p:cNvPr id="70" name="Group 69"/>
            <p:cNvGrpSpPr/>
            <p:nvPr/>
          </p:nvGrpSpPr>
          <p:grpSpPr>
            <a:xfrm>
              <a:off x="4093095" y="3498454"/>
              <a:ext cx="5953308" cy="2484597"/>
              <a:chOff x="738300" y="1874062"/>
              <a:chExt cx="5953308" cy="2484597"/>
            </a:xfrm>
          </p:grpSpPr>
          <p:pic>
            <p:nvPicPr>
              <p:cNvPr id="71" name="Picture 70"/>
              <p:cNvPicPr preferRelativeResize="0">
                <a:picLocks noChangeAspect="1"/>
              </p:cNvPicPr>
              <p:nvPr/>
            </p:nvPicPr>
            <p:blipFill>
              <a:blip r:embed="rId2">
                <a:extLst>
                  <a:ext uri="{28A0092B-C50C-407E-A947-70E740481C1C}">
                    <a14:useLocalDpi xmlns:a14="http://schemas.microsoft.com/office/drawing/2010/main" val="0"/>
                  </a:ext>
                </a:extLst>
              </a:blip>
              <a:stretch>
                <a:fillRect/>
              </a:stretch>
            </p:blipFill>
            <p:spPr>
              <a:xfrm>
                <a:off x="1274683" y="2198659"/>
                <a:ext cx="5416925" cy="2160000"/>
              </a:xfrm>
              <a:prstGeom prst="rect">
                <a:avLst/>
              </a:prstGeom>
            </p:spPr>
          </p:pic>
          <p:sp>
            <p:nvSpPr>
              <p:cNvPr id="72" name="Rectangle 71"/>
              <p:cNvSpPr/>
              <p:nvPr/>
            </p:nvSpPr>
            <p:spPr>
              <a:xfrm>
                <a:off x="738300" y="1874062"/>
                <a:ext cx="2033500" cy="2587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grpSp>
        <p:sp>
          <p:nvSpPr>
            <p:cNvPr id="73" name="Rectangle 72"/>
            <p:cNvSpPr/>
            <p:nvPr/>
          </p:nvSpPr>
          <p:spPr>
            <a:xfrm>
              <a:off x="4556467" y="3711438"/>
              <a:ext cx="1800300" cy="1559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grpSp>
      <p:grpSp>
        <p:nvGrpSpPr>
          <p:cNvPr id="69" name="Group 68"/>
          <p:cNvGrpSpPr/>
          <p:nvPr/>
        </p:nvGrpSpPr>
        <p:grpSpPr>
          <a:xfrm>
            <a:off x="1581940" y="1272229"/>
            <a:ext cx="5906934" cy="2401455"/>
            <a:chOff x="1449962" y="1272229"/>
            <a:chExt cx="5906934" cy="2401455"/>
          </a:xfrm>
        </p:grpSpPr>
        <p:pic>
          <p:nvPicPr>
            <p:cNvPr id="62" name="Picture 61"/>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a:off x="1488557" y="1333684"/>
              <a:ext cx="5868339" cy="2340000"/>
            </a:xfrm>
            <a:prstGeom prst="rect">
              <a:avLst/>
            </a:prstGeom>
          </p:spPr>
        </p:pic>
        <p:sp>
          <p:nvSpPr>
            <p:cNvPr id="68" name="Rectangle 67"/>
            <p:cNvSpPr/>
            <p:nvPr/>
          </p:nvSpPr>
          <p:spPr>
            <a:xfrm>
              <a:off x="1449962" y="1272229"/>
              <a:ext cx="1663258" cy="1831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grpSp>
      <p:grpSp>
        <p:nvGrpSpPr>
          <p:cNvPr id="57" name="Group 56"/>
          <p:cNvGrpSpPr>
            <a:grpSpLocks noChangeAspect="1"/>
          </p:cNvGrpSpPr>
          <p:nvPr/>
        </p:nvGrpSpPr>
        <p:grpSpPr>
          <a:xfrm>
            <a:off x="-1429571" y="3861582"/>
            <a:ext cx="5809206" cy="2336373"/>
            <a:chOff x="738300" y="1874062"/>
            <a:chExt cx="7643700" cy="3074175"/>
          </a:xfrm>
        </p:grpSpPr>
        <p:pic>
          <p:nvPicPr>
            <p:cNvPr id="58" name="Picture 5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 y="1909762"/>
              <a:ext cx="7620000" cy="3038475"/>
            </a:xfrm>
            <a:prstGeom prst="rect">
              <a:avLst/>
            </a:prstGeom>
          </p:spPr>
        </p:pic>
        <p:sp>
          <p:nvSpPr>
            <p:cNvPr id="59" name="Rectangle 58"/>
            <p:cNvSpPr/>
            <p:nvPr/>
          </p:nvSpPr>
          <p:spPr>
            <a:xfrm>
              <a:off x="738300" y="1874062"/>
              <a:ext cx="2033500" cy="2587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grpSp>
      <p:sp>
        <p:nvSpPr>
          <p:cNvPr id="2" name="Title 1"/>
          <p:cNvSpPr>
            <a:spLocks noGrp="1"/>
          </p:cNvSpPr>
          <p:nvPr>
            <p:ph type="title"/>
          </p:nvPr>
        </p:nvSpPr>
        <p:spPr/>
        <p:txBody>
          <a:bodyPr/>
          <a:lstStyle/>
          <a:p>
            <a:r>
              <a:rPr lang="en-MY" dirty="0" smtClean="0"/>
              <a:t>Mistake #1: The best size</a:t>
            </a:r>
            <a:endParaRPr lang="en-MY" dirty="0"/>
          </a:p>
        </p:txBody>
      </p:sp>
      <p:grpSp>
        <p:nvGrpSpPr>
          <p:cNvPr id="4" name="Group 3"/>
          <p:cNvGrpSpPr/>
          <p:nvPr/>
        </p:nvGrpSpPr>
        <p:grpSpPr>
          <a:xfrm>
            <a:off x="3169782" y="3842091"/>
            <a:ext cx="3095399" cy="2392447"/>
            <a:chOff x="6202000" y="4136249"/>
            <a:chExt cx="3095399" cy="2392447"/>
          </a:xfrm>
        </p:grpSpPr>
        <p:pic>
          <p:nvPicPr>
            <p:cNvPr id="5" name="Picture 2"/>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02000" y="4404696"/>
              <a:ext cx="2797322" cy="21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6374470" y="4136249"/>
              <a:ext cx="2448272" cy="369332"/>
            </a:xfrm>
            <a:prstGeom prst="rect">
              <a:avLst/>
            </a:prstGeom>
            <a:noFill/>
          </p:spPr>
          <p:txBody>
            <a:bodyPr wrap="square" rtlCol="0">
              <a:spAutoFit/>
            </a:bodyPr>
            <a:lstStyle/>
            <a:p>
              <a:r>
                <a:rPr lang="en-MY" dirty="0" smtClean="0"/>
                <a:t>CBD</a:t>
              </a:r>
              <a:endParaRPr lang="en-MY" dirty="0"/>
            </a:p>
          </p:txBody>
        </p:sp>
        <p:sp>
          <p:nvSpPr>
            <p:cNvPr id="8" name="TextBox 7"/>
            <p:cNvSpPr txBox="1"/>
            <p:nvPr/>
          </p:nvSpPr>
          <p:spPr>
            <a:xfrm>
              <a:off x="6902933" y="5877272"/>
              <a:ext cx="1485491" cy="292388"/>
            </a:xfrm>
            <a:prstGeom prst="rect">
              <a:avLst/>
            </a:prstGeom>
            <a:noFill/>
          </p:spPr>
          <p:txBody>
            <a:bodyPr wrap="square" rtlCol="0">
              <a:spAutoFit/>
            </a:bodyPr>
            <a:lstStyle/>
            <a:p>
              <a:r>
                <a:rPr lang="en-MY" sz="1300" dirty="0" smtClean="0">
                  <a:latin typeface="Times New Roman" panose="02020603050405020304" pitchFamily="18" charset="0"/>
                  <a:cs typeface="Times New Roman" panose="02020603050405020304" pitchFamily="18" charset="0"/>
                </a:rPr>
                <a:t>(</a:t>
              </a:r>
              <a:r>
                <a:rPr lang="en-MY" sz="1300" dirty="0" err="1" smtClean="0">
                  <a:latin typeface="Times New Roman" panose="02020603050405020304" pitchFamily="18" charset="0"/>
                  <a:cs typeface="Times New Roman" panose="02020603050405020304" pitchFamily="18" charset="0"/>
                </a:rPr>
                <a:t>CdSe</a:t>
              </a:r>
              <a:r>
                <a:rPr lang="en-MY" sz="1300" dirty="0" smtClean="0">
                  <a:latin typeface="Times New Roman" panose="02020603050405020304" pitchFamily="18" charset="0"/>
                  <a:cs typeface="Times New Roman" panose="02020603050405020304" pitchFamily="18" charset="0"/>
                </a:rPr>
                <a:t>)</a:t>
              </a:r>
              <a:r>
                <a:rPr lang="en-MY" sz="1300" baseline="-25000" dirty="0" smtClean="0">
                  <a:latin typeface="Times New Roman" panose="02020603050405020304" pitchFamily="18" charset="0"/>
                  <a:cs typeface="Times New Roman" panose="02020603050405020304" pitchFamily="18" charset="0"/>
                </a:rPr>
                <a:t>26 </a:t>
              </a:r>
              <a:r>
                <a:rPr lang="en-MY" sz="1300" dirty="0" smtClean="0">
                  <a:latin typeface="Times New Roman" panose="02020603050405020304" pitchFamily="18" charset="0"/>
                  <a:cs typeface="Times New Roman" panose="02020603050405020304" pitchFamily="18" charset="0"/>
                </a:rPr>
                <a:t>- TiO</a:t>
              </a:r>
              <a:r>
                <a:rPr lang="en-MY" sz="1300" baseline="-25000" dirty="0" smtClean="0">
                  <a:latin typeface="Times New Roman" panose="02020603050405020304" pitchFamily="18" charset="0"/>
                  <a:cs typeface="Times New Roman" panose="02020603050405020304" pitchFamily="18" charset="0"/>
                </a:rPr>
                <a:t>2</a:t>
              </a:r>
              <a:endParaRPr lang="en-MY" sz="1300" baseline="-25000" dirty="0">
                <a:latin typeface="Times New Roman" panose="02020603050405020304" pitchFamily="18" charset="0"/>
                <a:cs typeface="Times New Roman" panose="02020603050405020304" pitchFamily="18" charset="0"/>
              </a:endParaRPr>
            </a:p>
          </p:txBody>
        </p:sp>
        <p:sp>
          <p:nvSpPr>
            <p:cNvPr id="9" name="Rectangle 8"/>
            <p:cNvSpPr/>
            <p:nvPr/>
          </p:nvSpPr>
          <p:spPr>
            <a:xfrm>
              <a:off x="7230702" y="5364188"/>
              <a:ext cx="213543" cy="10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0" name="Rectangle 9"/>
            <p:cNvSpPr/>
            <p:nvPr/>
          </p:nvSpPr>
          <p:spPr>
            <a:xfrm>
              <a:off x="7211848" y="4529124"/>
              <a:ext cx="213543" cy="10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7" name="TextBox 6"/>
            <p:cNvSpPr txBox="1"/>
            <p:nvPr/>
          </p:nvSpPr>
          <p:spPr>
            <a:xfrm>
              <a:off x="7181578" y="4416052"/>
              <a:ext cx="2115821" cy="292388"/>
            </a:xfrm>
            <a:prstGeom prst="rect">
              <a:avLst/>
            </a:prstGeom>
            <a:noFill/>
          </p:spPr>
          <p:txBody>
            <a:bodyPr wrap="square" rtlCol="0">
              <a:spAutoFit/>
            </a:bodyPr>
            <a:lstStyle/>
            <a:p>
              <a:r>
                <a:rPr lang="en-MY" sz="1300" b="1" dirty="0" smtClean="0">
                  <a:latin typeface="Times New Roman" panose="02020603050405020304" pitchFamily="18" charset="0"/>
                  <a:cs typeface="Times New Roman" panose="02020603050405020304" pitchFamily="18" charset="0"/>
                </a:rPr>
                <a:t>~(</a:t>
              </a:r>
              <a:r>
                <a:rPr lang="en-MY" sz="1300" b="1" dirty="0" err="1" smtClean="0">
                  <a:latin typeface="Times New Roman" panose="02020603050405020304" pitchFamily="18" charset="0"/>
                  <a:cs typeface="Times New Roman" panose="02020603050405020304" pitchFamily="18" charset="0"/>
                </a:rPr>
                <a:t>CdSe</a:t>
              </a:r>
              <a:r>
                <a:rPr lang="en-MY" sz="1300" b="1" dirty="0" smtClean="0">
                  <a:latin typeface="Times New Roman" panose="02020603050405020304" pitchFamily="18" charset="0"/>
                  <a:cs typeface="Times New Roman" panose="02020603050405020304" pitchFamily="18" charset="0"/>
                </a:rPr>
                <a:t>)</a:t>
              </a:r>
              <a:r>
                <a:rPr lang="en-MY" sz="1300" b="1" baseline="-25000" dirty="0" smtClean="0">
                  <a:latin typeface="Times New Roman" panose="02020603050405020304" pitchFamily="18" charset="0"/>
                  <a:cs typeface="Times New Roman" panose="02020603050405020304" pitchFamily="18" charset="0"/>
                </a:rPr>
                <a:t>26</a:t>
              </a:r>
              <a:endParaRPr lang="en-MY" sz="1300" b="1" baseline="-25000" dirty="0">
                <a:latin typeface="Times New Roman" panose="02020603050405020304" pitchFamily="18" charset="0"/>
                <a:cs typeface="Times New Roman" panose="02020603050405020304" pitchFamily="18" charset="0"/>
              </a:endParaRPr>
            </a:p>
          </p:txBody>
        </p:sp>
      </p:grpSp>
      <p:sp>
        <p:nvSpPr>
          <p:cNvPr id="25" name="TextBox 24"/>
          <p:cNvSpPr txBox="1"/>
          <p:nvPr/>
        </p:nvSpPr>
        <p:spPr>
          <a:xfrm>
            <a:off x="1330673" y="1557866"/>
            <a:ext cx="864097" cy="292388"/>
          </a:xfrm>
          <a:prstGeom prst="rect">
            <a:avLst/>
          </a:prstGeom>
          <a:noFill/>
        </p:spPr>
        <p:txBody>
          <a:bodyPr wrap="square" rtlCol="0">
            <a:spAutoFit/>
          </a:bodyPr>
          <a:lstStyle/>
          <a:p>
            <a:r>
              <a:rPr lang="en-MY" sz="1300" b="1" dirty="0" smtClean="0">
                <a:latin typeface="Times New Roman" panose="02020603050405020304" pitchFamily="18" charset="0"/>
                <a:cs typeface="Times New Roman" panose="02020603050405020304" pitchFamily="18" charset="0"/>
              </a:rPr>
              <a:t>(</a:t>
            </a:r>
            <a:r>
              <a:rPr lang="en-MY" sz="1300" b="1" dirty="0" err="1" smtClean="0">
                <a:latin typeface="Times New Roman" panose="02020603050405020304" pitchFamily="18" charset="0"/>
                <a:cs typeface="Times New Roman" panose="02020603050405020304" pitchFamily="18" charset="0"/>
              </a:rPr>
              <a:t>CdSe</a:t>
            </a:r>
            <a:r>
              <a:rPr lang="en-MY" sz="1300" b="1" dirty="0" smtClean="0">
                <a:latin typeface="Times New Roman" panose="02020603050405020304" pitchFamily="18" charset="0"/>
                <a:cs typeface="Times New Roman" panose="02020603050405020304" pitchFamily="18" charset="0"/>
              </a:rPr>
              <a:t>)</a:t>
            </a:r>
            <a:r>
              <a:rPr lang="en-MY" sz="1300" b="1" baseline="-25000" dirty="0" smtClean="0">
                <a:latin typeface="Times New Roman" panose="02020603050405020304" pitchFamily="18" charset="0"/>
                <a:cs typeface="Times New Roman" panose="02020603050405020304" pitchFamily="18" charset="0"/>
              </a:rPr>
              <a:t>13</a:t>
            </a:r>
            <a:endParaRPr lang="en-MY" sz="1300" b="1" baseline="-25000" dirty="0">
              <a:latin typeface="Times New Roman" panose="02020603050405020304" pitchFamily="18" charset="0"/>
              <a:cs typeface="Times New Roman" panose="02020603050405020304" pitchFamily="18" charset="0"/>
            </a:endParaRPr>
          </a:p>
        </p:txBody>
      </p:sp>
      <p:sp>
        <p:nvSpPr>
          <p:cNvPr id="26" name="TextBox 25"/>
          <p:cNvSpPr txBox="1"/>
          <p:nvPr/>
        </p:nvSpPr>
        <p:spPr>
          <a:xfrm>
            <a:off x="1042642" y="3084086"/>
            <a:ext cx="1584178" cy="292388"/>
          </a:xfrm>
          <a:prstGeom prst="rect">
            <a:avLst/>
          </a:prstGeom>
          <a:noFill/>
        </p:spPr>
        <p:txBody>
          <a:bodyPr wrap="square" rtlCol="0">
            <a:spAutoFit/>
          </a:bodyPr>
          <a:lstStyle/>
          <a:p>
            <a:r>
              <a:rPr lang="en-MY" sz="1300" dirty="0" err="1" smtClean="0">
                <a:latin typeface="Times New Roman" panose="02020603050405020304" pitchFamily="18" charset="0"/>
                <a:cs typeface="Times New Roman" panose="02020603050405020304" pitchFamily="18" charset="0"/>
              </a:rPr>
              <a:t>CdSe</a:t>
            </a:r>
            <a:r>
              <a:rPr lang="en-MY" sz="1300" dirty="0" smtClean="0">
                <a:latin typeface="Times New Roman" panose="02020603050405020304" pitchFamily="18" charset="0"/>
                <a:cs typeface="Times New Roman" panose="02020603050405020304" pitchFamily="18" charset="0"/>
              </a:rPr>
              <a:t> -</a:t>
            </a:r>
            <a:r>
              <a:rPr lang="en-MY" sz="1300" dirty="0">
                <a:latin typeface="Times New Roman" panose="02020603050405020304" pitchFamily="18" charset="0"/>
                <a:cs typeface="Times New Roman" panose="02020603050405020304" pitchFamily="18" charset="0"/>
              </a:rPr>
              <a:t> TiO</a:t>
            </a:r>
            <a:r>
              <a:rPr lang="en-MY" sz="1300" baseline="-25000" dirty="0">
                <a:latin typeface="Times New Roman" panose="02020603050405020304" pitchFamily="18" charset="0"/>
                <a:cs typeface="Times New Roman" panose="02020603050405020304" pitchFamily="18" charset="0"/>
              </a:rPr>
              <a:t>2</a:t>
            </a:r>
            <a:endParaRPr lang="en-MY" sz="1300" dirty="0">
              <a:latin typeface="Times New Roman" panose="02020603050405020304" pitchFamily="18" charset="0"/>
              <a:cs typeface="Times New Roman" panose="02020603050405020304" pitchFamily="18" charset="0"/>
            </a:endParaRPr>
          </a:p>
        </p:txBody>
      </p:sp>
      <p:cxnSp>
        <p:nvCxnSpPr>
          <p:cNvPr id="27" name="Straight Arrow Connector 26"/>
          <p:cNvCxnSpPr/>
          <p:nvPr/>
        </p:nvCxnSpPr>
        <p:spPr>
          <a:xfrm>
            <a:off x="1597622" y="1861730"/>
            <a:ext cx="0" cy="104360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4213509" y="4422030"/>
            <a:ext cx="0" cy="7560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655140" y="2636912"/>
            <a:ext cx="699529" cy="369332"/>
          </a:xfrm>
          <a:prstGeom prst="rect">
            <a:avLst/>
          </a:prstGeom>
          <a:noFill/>
        </p:spPr>
        <p:txBody>
          <a:bodyPr wrap="square" rtlCol="0">
            <a:spAutoFit/>
          </a:bodyPr>
          <a:lstStyle/>
          <a:p>
            <a:r>
              <a:rPr lang="en-MY" b="1" dirty="0" smtClean="0"/>
              <a:t>~73%</a:t>
            </a:r>
            <a:endParaRPr lang="en-MY" b="1" dirty="0"/>
          </a:p>
        </p:txBody>
      </p:sp>
      <p:sp>
        <p:nvSpPr>
          <p:cNvPr id="32" name="TextBox 31"/>
          <p:cNvSpPr txBox="1"/>
          <p:nvPr/>
        </p:nvSpPr>
        <p:spPr>
          <a:xfrm>
            <a:off x="4162927" y="4744218"/>
            <a:ext cx="699529" cy="369332"/>
          </a:xfrm>
          <a:prstGeom prst="rect">
            <a:avLst/>
          </a:prstGeom>
          <a:noFill/>
        </p:spPr>
        <p:txBody>
          <a:bodyPr wrap="square" rtlCol="0">
            <a:spAutoFit/>
          </a:bodyPr>
          <a:lstStyle/>
          <a:p>
            <a:r>
              <a:rPr lang="en-MY" b="1" dirty="0" smtClean="0"/>
              <a:t>~53%</a:t>
            </a:r>
            <a:endParaRPr lang="en-MY" b="1" dirty="0"/>
          </a:p>
        </p:txBody>
      </p:sp>
      <p:sp>
        <p:nvSpPr>
          <p:cNvPr id="37" name="TextBox 36"/>
          <p:cNvSpPr txBox="1"/>
          <p:nvPr/>
        </p:nvSpPr>
        <p:spPr>
          <a:xfrm>
            <a:off x="507281" y="1556792"/>
            <a:ext cx="855713" cy="292388"/>
          </a:xfrm>
          <a:prstGeom prst="rect">
            <a:avLst/>
          </a:prstGeom>
          <a:noFill/>
        </p:spPr>
        <p:txBody>
          <a:bodyPr wrap="square" rtlCol="0">
            <a:spAutoFit/>
          </a:bodyPr>
          <a:lstStyle/>
          <a:p>
            <a:r>
              <a:rPr lang="en-MY" sz="1300" b="1" dirty="0" smtClean="0">
                <a:latin typeface="Times New Roman" panose="02020603050405020304" pitchFamily="18" charset="0"/>
                <a:cs typeface="Times New Roman" panose="02020603050405020304" pitchFamily="18" charset="0"/>
              </a:rPr>
              <a:t>1.90 nm</a:t>
            </a:r>
            <a:endParaRPr lang="en-MY" sz="1300" b="1" baseline="-25000" dirty="0">
              <a:latin typeface="Times New Roman" panose="02020603050405020304" pitchFamily="18" charset="0"/>
              <a:cs typeface="Times New Roman" panose="02020603050405020304" pitchFamily="18" charset="0"/>
            </a:endParaRPr>
          </a:p>
        </p:txBody>
      </p:sp>
      <p:pic>
        <p:nvPicPr>
          <p:cNvPr id="39" name="Picture 3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49387" y="1582804"/>
            <a:ext cx="2822598" cy="2016000"/>
          </a:xfrm>
          <a:prstGeom prst="rect">
            <a:avLst/>
          </a:prstGeom>
        </p:spPr>
      </p:pic>
      <p:sp>
        <p:nvSpPr>
          <p:cNvPr id="40" name="TextBox 39"/>
          <p:cNvSpPr txBox="1"/>
          <p:nvPr/>
        </p:nvSpPr>
        <p:spPr>
          <a:xfrm>
            <a:off x="7205894" y="1604466"/>
            <a:ext cx="1656184" cy="292388"/>
          </a:xfrm>
          <a:prstGeom prst="rect">
            <a:avLst/>
          </a:prstGeom>
          <a:noFill/>
        </p:spPr>
        <p:txBody>
          <a:bodyPr wrap="square" rtlCol="0">
            <a:spAutoFit/>
          </a:bodyPr>
          <a:lstStyle/>
          <a:p>
            <a:r>
              <a:rPr lang="en-MY" sz="1300" b="1" dirty="0" smtClean="0">
                <a:latin typeface="Times New Roman" panose="02020603050405020304" pitchFamily="18" charset="0"/>
                <a:cs typeface="Times New Roman" panose="02020603050405020304" pitchFamily="18" charset="0"/>
              </a:rPr>
              <a:t>~(</a:t>
            </a:r>
            <a:r>
              <a:rPr lang="en-MY" sz="1300" b="1" dirty="0" err="1" smtClean="0">
                <a:latin typeface="Times New Roman" panose="02020603050405020304" pitchFamily="18" charset="0"/>
                <a:cs typeface="Times New Roman" panose="02020603050405020304" pitchFamily="18" charset="0"/>
              </a:rPr>
              <a:t>CdSe</a:t>
            </a:r>
            <a:r>
              <a:rPr lang="en-MY" sz="1300" b="1" dirty="0" smtClean="0">
                <a:latin typeface="Times New Roman" panose="02020603050405020304" pitchFamily="18" charset="0"/>
                <a:cs typeface="Times New Roman" panose="02020603050405020304" pitchFamily="18" charset="0"/>
              </a:rPr>
              <a:t>)</a:t>
            </a:r>
            <a:r>
              <a:rPr lang="en-MY" sz="1300" b="1" baseline="-25000" dirty="0" smtClean="0">
                <a:latin typeface="Times New Roman" panose="02020603050405020304" pitchFamily="18" charset="0"/>
                <a:cs typeface="Times New Roman" panose="02020603050405020304" pitchFamily="18" charset="0"/>
              </a:rPr>
              <a:t>32</a:t>
            </a:r>
            <a:endParaRPr lang="en-MY" sz="1300" b="1" baseline="-25000" dirty="0">
              <a:latin typeface="Times New Roman" panose="02020603050405020304" pitchFamily="18" charset="0"/>
              <a:cs typeface="Times New Roman" panose="02020603050405020304" pitchFamily="18" charset="0"/>
            </a:endParaRPr>
          </a:p>
        </p:txBody>
      </p:sp>
      <p:cxnSp>
        <p:nvCxnSpPr>
          <p:cNvPr id="41" name="Straight Arrow Connector 40"/>
          <p:cNvCxnSpPr/>
          <p:nvPr/>
        </p:nvCxnSpPr>
        <p:spPr>
          <a:xfrm>
            <a:off x="7147226" y="1898334"/>
            <a:ext cx="0" cy="4680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6928417" y="2457098"/>
            <a:ext cx="699529" cy="369332"/>
          </a:xfrm>
          <a:prstGeom prst="rect">
            <a:avLst/>
          </a:prstGeom>
          <a:noFill/>
        </p:spPr>
        <p:txBody>
          <a:bodyPr wrap="square" rtlCol="0">
            <a:spAutoFit/>
          </a:bodyPr>
          <a:lstStyle/>
          <a:p>
            <a:r>
              <a:rPr lang="en-MY" b="1" dirty="0" smtClean="0"/>
              <a:t>~39%</a:t>
            </a:r>
            <a:endParaRPr lang="en-MY" b="1" dirty="0"/>
          </a:p>
        </p:txBody>
      </p:sp>
      <p:sp>
        <p:nvSpPr>
          <p:cNvPr id="43" name="TextBox 42"/>
          <p:cNvSpPr txBox="1"/>
          <p:nvPr/>
        </p:nvSpPr>
        <p:spPr>
          <a:xfrm>
            <a:off x="6781916" y="2991596"/>
            <a:ext cx="1485491" cy="292388"/>
          </a:xfrm>
          <a:prstGeom prst="rect">
            <a:avLst/>
          </a:prstGeom>
          <a:noFill/>
        </p:spPr>
        <p:txBody>
          <a:bodyPr wrap="square" rtlCol="0">
            <a:spAutoFit/>
          </a:bodyPr>
          <a:lstStyle/>
          <a:p>
            <a:r>
              <a:rPr lang="en-MY" sz="1300" dirty="0" smtClean="0">
                <a:latin typeface="Times New Roman" panose="02020603050405020304" pitchFamily="18" charset="0"/>
                <a:cs typeface="Times New Roman" panose="02020603050405020304" pitchFamily="18" charset="0"/>
              </a:rPr>
              <a:t>(</a:t>
            </a:r>
            <a:r>
              <a:rPr lang="en-MY" sz="1300" dirty="0" err="1" smtClean="0">
                <a:latin typeface="Times New Roman" panose="02020603050405020304" pitchFamily="18" charset="0"/>
                <a:cs typeface="Times New Roman" panose="02020603050405020304" pitchFamily="18" charset="0"/>
              </a:rPr>
              <a:t>CdSe</a:t>
            </a:r>
            <a:r>
              <a:rPr lang="en-MY" sz="1300" dirty="0" smtClean="0">
                <a:latin typeface="Times New Roman" panose="02020603050405020304" pitchFamily="18" charset="0"/>
                <a:cs typeface="Times New Roman" panose="02020603050405020304" pitchFamily="18" charset="0"/>
              </a:rPr>
              <a:t>)</a:t>
            </a:r>
            <a:r>
              <a:rPr lang="en-MY" sz="1300" baseline="-25000" dirty="0" smtClean="0">
                <a:latin typeface="Times New Roman" panose="02020603050405020304" pitchFamily="18" charset="0"/>
                <a:cs typeface="Times New Roman" panose="02020603050405020304" pitchFamily="18" charset="0"/>
              </a:rPr>
              <a:t>32 </a:t>
            </a:r>
            <a:r>
              <a:rPr lang="en-MY" sz="1300" dirty="0" smtClean="0">
                <a:latin typeface="Times New Roman" panose="02020603050405020304" pitchFamily="18" charset="0"/>
                <a:cs typeface="Times New Roman" panose="02020603050405020304" pitchFamily="18" charset="0"/>
              </a:rPr>
              <a:t>- TiO</a:t>
            </a:r>
            <a:r>
              <a:rPr lang="en-MY" sz="1300" baseline="-25000" dirty="0" smtClean="0">
                <a:latin typeface="Times New Roman" panose="02020603050405020304" pitchFamily="18" charset="0"/>
                <a:cs typeface="Times New Roman" panose="02020603050405020304" pitchFamily="18" charset="0"/>
              </a:rPr>
              <a:t>2</a:t>
            </a:r>
            <a:endParaRPr lang="en-MY" sz="1300" baseline="-25000" dirty="0">
              <a:latin typeface="Times New Roman" panose="02020603050405020304" pitchFamily="18" charset="0"/>
              <a:cs typeface="Times New Roman" panose="02020603050405020304" pitchFamily="18" charset="0"/>
            </a:endParaRPr>
          </a:p>
        </p:txBody>
      </p:sp>
      <p:sp>
        <p:nvSpPr>
          <p:cNvPr id="44" name="TextBox 43"/>
          <p:cNvSpPr txBox="1"/>
          <p:nvPr/>
        </p:nvSpPr>
        <p:spPr>
          <a:xfrm>
            <a:off x="6464675" y="1289534"/>
            <a:ext cx="2448272" cy="369332"/>
          </a:xfrm>
          <a:prstGeom prst="rect">
            <a:avLst/>
          </a:prstGeom>
          <a:noFill/>
        </p:spPr>
        <p:txBody>
          <a:bodyPr wrap="square" rtlCol="0">
            <a:spAutoFit/>
          </a:bodyPr>
          <a:lstStyle/>
          <a:p>
            <a:r>
              <a:rPr lang="en-MY" dirty="0" smtClean="0"/>
              <a:t>Direct Attachment</a:t>
            </a:r>
            <a:endParaRPr lang="en-MY" dirty="0"/>
          </a:p>
        </p:txBody>
      </p:sp>
      <p:sp>
        <p:nvSpPr>
          <p:cNvPr id="45" name="TextBox 44"/>
          <p:cNvSpPr txBox="1"/>
          <p:nvPr/>
        </p:nvSpPr>
        <p:spPr>
          <a:xfrm>
            <a:off x="7805358" y="3641419"/>
            <a:ext cx="1688219" cy="477054"/>
          </a:xfrm>
          <a:prstGeom prst="rect">
            <a:avLst/>
          </a:prstGeom>
          <a:noFill/>
        </p:spPr>
        <p:txBody>
          <a:bodyPr wrap="square" rtlCol="0">
            <a:spAutoFit/>
          </a:bodyPr>
          <a:lstStyle/>
          <a:p>
            <a:r>
              <a:rPr lang="en-MY" sz="2500" b="1" dirty="0" smtClean="0">
                <a:solidFill>
                  <a:srgbClr val="C00000"/>
                </a:solidFill>
                <a:latin typeface="Times New Roman" panose="02020603050405020304" pitchFamily="18" charset="0"/>
                <a:cs typeface="Times New Roman" panose="02020603050405020304" pitchFamily="18" charset="0"/>
              </a:rPr>
              <a:t>7.76 nm</a:t>
            </a:r>
            <a:endParaRPr lang="en-MY" sz="2500" b="1" baseline="-25000" dirty="0">
              <a:solidFill>
                <a:srgbClr val="C00000"/>
              </a:solidFill>
              <a:latin typeface="Times New Roman" panose="02020603050405020304" pitchFamily="18" charset="0"/>
              <a:cs typeface="Times New Roman" panose="02020603050405020304" pitchFamily="18" charset="0"/>
            </a:endParaRPr>
          </a:p>
        </p:txBody>
      </p:sp>
      <p:grpSp>
        <p:nvGrpSpPr>
          <p:cNvPr id="48" name="Group 47"/>
          <p:cNvGrpSpPr>
            <a:grpSpLocks noChangeAspect="1"/>
          </p:cNvGrpSpPr>
          <p:nvPr/>
        </p:nvGrpSpPr>
        <p:grpSpPr>
          <a:xfrm>
            <a:off x="140340" y="1215370"/>
            <a:ext cx="2838059" cy="2480019"/>
            <a:chOff x="36642" y="1214558"/>
            <a:chExt cx="2988930" cy="2586559"/>
          </a:xfrm>
        </p:grpSpPr>
        <p:grpSp>
          <p:nvGrpSpPr>
            <p:cNvPr id="16" name="Group 15"/>
            <p:cNvGrpSpPr/>
            <p:nvPr/>
          </p:nvGrpSpPr>
          <p:grpSpPr>
            <a:xfrm>
              <a:off x="36642" y="1214558"/>
              <a:ext cx="2988930" cy="2586559"/>
              <a:chOff x="3203848" y="1368694"/>
              <a:chExt cx="2988930" cy="2586559"/>
            </a:xfrm>
          </p:grpSpPr>
          <p:sp>
            <p:nvSpPr>
              <p:cNvPr id="17" name="TextBox 16"/>
              <p:cNvSpPr txBox="1"/>
              <p:nvPr/>
            </p:nvSpPr>
            <p:spPr>
              <a:xfrm>
                <a:off x="3446663" y="1368694"/>
                <a:ext cx="2448272" cy="369332"/>
              </a:xfrm>
              <a:prstGeom prst="rect">
                <a:avLst/>
              </a:prstGeom>
              <a:noFill/>
            </p:spPr>
            <p:txBody>
              <a:bodyPr wrap="square" rtlCol="0">
                <a:spAutoFit/>
              </a:bodyPr>
              <a:lstStyle/>
              <a:p>
                <a:r>
                  <a:rPr lang="en-MY" dirty="0" smtClean="0"/>
                  <a:t>SILAR</a:t>
                </a:r>
                <a:endParaRPr lang="en-MY" dirty="0"/>
              </a:p>
            </p:txBody>
          </p:sp>
          <p:pic>
            <p:nvPicPr>
              <p:cNvPr id="18" name="Picture 3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03848" y="1651253"/>
                <a:ext cx="2988930" cy="23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Group 18"/>
              <p:cNvGrpSpPr/>
              <p:nvPr/>
            </p:nvGrpSpPr>
            <p:grpSpPr>
              <a:xfrm>
                <a:off x="4320272" y="1745110"/>
                <a:ext cx="899800" cy="192971"/>
                <a:chOff x="4320272" y="1745110"/>
                <a:chExt cx="899800" cy="192971"/>
              </a:xfrm>
            </p:grpSpPr>
            <p:sp>
              <p:nvSpPr>
                <p:cNvPr id="23" name="Rectangle 22"/>
                <p:cNvSpPr/>
                <p:nvPr/>
              </p:nvSpPr>
              <p:spPr>
                <a:xfrm>
                  <a:off x="4320272" y="1745110"/>
                  <a:ext cx="899800" cy="1652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24" name="Rectangle 23"/>
                <p:cNvSpPr/>
                <p:nvPr/>
              </p:nvSpPr>
              <p:spPr>
                <a:xfrm>
                  <a:off x="4797064" y="1830081"/>
                  <a:ext cx="213543" cy="10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grpSp>
          <p:grpSp>
            <p:nvGrpSpPr>
              <p:cNvPr id="20" name="Group 19"/>
              <p:cNvGrpSpPr/>
              <p:nvPr/>
            </p:nvGrpSpPr>
            <p:grpSpPr>
              <a:xfrm>
                <a:off x="4107036" y="2924944"/>
                <a:ext cx="1399057" cy="180008"/>
                <a:chOff x="4107036" y="2924944"/>
                <a:chExt cx="1399057" cy="180008"/>
              </a:xfrm>
            </p:grpSpPr>
            <p:sp>
              <p:nvSpPr>
                <p:cNvPr id="21" name="Rectangle 20"/>
                <p:cNvSpPr/>
                <p:nvPr/>
              </p:nvSpPr>
              <p:spPr>
                <a:xfrm>
                  <a:off x="4107036" y="2924944"/>
                  <a:ext cx="1399057" cy="1260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22" name="Rectangle 21"/>
                <p:cNvSpPr/>
                <p:nvPr/>
              </p:nvSpPr>
              <p:spPr>
                <a:xfrm>
                  <a:off x="4788024" y="2996952"/>
                  <a:ext cx="213543" cy="10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grpSp>
        </p:grpSp>
        <p:sp>
          <p:nvSpPr>
            <p:cNvPr id="47" name="Rectangle 46"/>
            <p:cNvSpPr/>
            <p:nvPr/>
          </p:nvSpPr>
          <p:spPr>
            <a:xfrm>
              <a:off x="36642" y="1473670"/>
              <a:ext cx="262672" cy="25128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grpSp>
      <p:sp>
        <p:nvSpPr>
          <p:cNvPr id="49" name="TextBox 48"/>
          <p:cNvSpPr txBox="1"/>
          <p:nvPr/>
        </p:nvSpPr>
        <p:spPr>
          <a:xfrm>
            <a:off x="1303241" y="1521290"/>
            <a:ext cx="864097" cy="292388"/>
          </a:xfrm>
          <a:prstGeom prst="rect">
            <a:avLst/>
          </a:prstGeom>
          <a:noFill/>
        </p:spPr>
        <p:txBody>
          <a:bodyPr wrap="square" rtlCol="0">
            <a:spAutoFit/>
          </a:bodyPr>
          <a:lstStyle/>
          <a:p>
            <a:r>
              <a:rPr lang="en-MY" sz="1300" b="1" dirty="0" smtClean="0">
                <a:latin typeface="Times New Roman" panose="02020603050405020304" pitchFamily="18" charset="0"/>
                <a:cs typeface="Times New Roman" panose="02020603050405020304" pitchFamily="18" charset="0"/>
              </a:rPr>
              <a:t>(</a:t>
            </a:r>
            <a:r>
              <a:rPr lang="en-MY" sz="1300" b="1" dirty="0" err="1" smtClean="0">
                <a:latin typeface="Times New Roman" panose="02020603050405020304" pitchFamily="18" charset="0"/>
                <a:cs typeface="Times New Roman" panose="02020603050405020304" pitchFamily="18" charset="0"/>
              </a:rPr>
              <a:t>CdSe</a:t>
            </a:r>
            <a:r>
              <a:rPr lang="en-MY" sz="1300" b="1" dirty="0" smtClean="0">
                <a:latin typeface="Times New Roman" panose="02020603050405020304" pitchFamily="18" charset="0"/>
                <a:cs typeface="Times New Roman" panose="02020603050405020304" pitchFamily="18" charset="0"/>
              </a:rPr>
              <a:t>)</a:t>
            </a:r>
            <a:r>
              <a:rPr lang="en-MY" sz="1300" b="1" baseline="-25000" dirty="0" smtClean="0">
                <a:latin typeface="Times New Roman" panose="02020603050405020304" pitchFamily="18" charset="0"/>
                <a:cs typeface="Times New Roman" panose="02020603050405020304" pitchFamily="18" charset="0"/>
              </a:rPr>
              <a:t>13</a:t>
            </a:r>
            <a:endParaRPr lang="en-MY" sz="1300" b="1" baseline="-25000" dirty="0">
              <a:latin typeface="Times New Roman" panose="02020603050405020304" pitchFamily="18" charset="0"/>
              <a:cs typeface="Times New Roman" panose="02020603050405020304" pitchFamily="18" charset="0"/>
            </a:endParaRPr>
          </a:p>
        </p:txBody>
      </p:sp>
      <p:sp>
        <p:nvSpPr>
          <p:cNvPr id="50" name="TextBox 49"/>
          <p:cNvSpPr txBox="1"/>
          <p:nvPr/>
        </p:nvSpPr>
        <p:spPr>
          <a:xfrm>
            <a:off x="1766221" y="3563479"/>
            <a:ext cx="2429241" cy="477054"/>
          </a:xfrm>
          <a:prstGeom prst="rect">
            <a:avLst/>
          </a:prstGeom>
          <a:noFill/>
        </p:spPr>
        <p:txBody>
          <a:bodyPr wrap="square" rtlCol="0">
            <a:spAutoFit/>
          </a:bodyPr>
          <a:lstStyle/>
          <a:p>
            <a:r>
              <a:rPr lang="en-MY" sz="2500" b="1" dirty="0" smtClean="0">
                <a:solidFill>
                  <a:srgbClr val="C00000"/>
                </a:solidFill>
                <a:latin typeface="Times New Roman" panose="02020603050405020304" pitchFamily="18" charset="0"/>
                <a:cs typeface="Times New Roman" panose="02020603050405020304" pitchFamily="18" charset="0"/>
              </a:rPr>
              <a:t>1.90 nm</a:t>
            </a:r>
            <a:endParaRPr lang="en-MY" sz="2500" b="1" baseline="-25000" dirty="0">
              <a:solidFill>
                <a:srgbClr val="C00000"/>
              </a:solidFill>
              <a:latin typeface="Times New Roman" panose="02020603050405020304" pitchFamily="18" charset="0"/>
              <a:cs typeface="Times New Roman" panose="02020603050405020304" pitchFamily="18" charset="0"/>
            </a:endParaRPr>
          </a:p>
        </p:txBody>
      </p:sp>
      <p:cxnSp>
        <p:nvCxnSpPr>
          <p:cNvPr id="64" name="Straight Arrow Connector 63"/>
          <p:cNvCxnSpPr/>
          <p:nvPr/>
        </p:nvCxnSpPr>
        <p:spPr>
          <a:xfrm>
            <a:off x="1567394" y="1771025"/>
            <a:ext cx="0" cy="11160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1567394" y="2438334"/>
            <a:ext cx="699529" cy="369332"/>
          </a:xfrm>
          <a:prstGeom prst="rect">
            <a:avLst/>
          </a:prstGeom>
          <a:noFill/>
        </p:spPr>
        <p:txBody>
          <a:bodyPr wrap="square" rtlCol="0">
            <a:spAutoFit/>
          </a:bodyPr>
          <a:lstStyle/>
          <a:p>
            <a:r>
              <a:rPr lang="en-MY" b="1" dirty="0" smtClean="0"/>
              <a:t>~73%</a:t>
            </a:r>
            <a:endParaRPr lang="en-MY" b="1" dirty="0"/>
          </a:p>
        </p:txBody>
      </p:sp>
      <p:sp>
        <p:nvSpPr>
          <p:cNvPr id="66" name="TextBox 65"/>
          <p:cNvSpPr txBox="1"/>
          <p:nvPr/>
        </p:nvSpPr>
        <p:spPr>
          <a:xfrm>
            <a:off x="1031602" y="3102399"/>
            <a:ext cx="1584178" cy="292388"/>
          </a:xfrm>
          <a:prstGeom prst="rect">
            <a:avLst/>
          </a:prstGeom>
          <a:noFill/>
        </p:spPr>
        <p:txBody>
          <a:bodyPr wrap="square" rtlCol="0">
            <a:spAutoFit/>
          </a:bodyPr>
          <a:lstStyle/>
          <a:p>
            <a:r>
              <a:rPr lang="en-MY" sz="1300" dirty="0" smtClean="0">
                <a:latin typeface="Times New Roman" panose="02020603050405020304" pitchFamily="18" charset="0"/>
                <a:cs typeface="Times New Roman" panose="02020603050405020304" pitchFamily="18" charset="0"/>
              </a:rPr>
              <a:t>(</a:t>
            </a:r>
            <a:r>
              <a:rPr lang="en-MY" sz="1300" dirty="0" err="1" smtClean="0">
                <a:latin typeface="Times New Roman" panose="02020603050405020304" pitchFamily="18" charset="0"/>
                <a:cs typeface="Times New Roman" panose="02020603050405020304" pitchFamily="18" charset="0"/>
              </a:rPr>
              <a:t>CdSe</a:t>
            </a:r>
            <a:r>
              <a:rPr lang="en-MY" sz="1300" dirty="0" smtClean="0">
                <a:latin typeface="Times New Roman" panose="02020603050405020304" pitchFamily="18" charset="0"/>
                <a:cs typeface="Times New Roman" panose="02020603050405020304" pitchFamily="18" charset="0"/>
              </a:rPr>
              <a:t>)</a:t>
            </a:r>
            <a:r>
              <a:rPr lang="en-MY" sz="1300" baseline="-25000" dirty="0" smtClean="0">
                <a:latin typeface="Times New Roman" panose="02020603050405020304" pitchFamily="18" charset="0"/>
                <a:cs typeface="Times New Roman" panose="02020603050405020304" pitchFamily="18" charset="0"/>
              </a:rPr>
              <a:t>13</a:t>
            </a:r>
            <a:r>
              <a:rPr lang="en-MY" sz="1300" dirty="0" smtClean="0">
                <a:latin typeface="Times New Roman" panose="02020603050405020304" pitchFamily="18" charset="0"/>
                <a:cs typeface="Times New Roman" panose="02020603050405020304" pitchFamily="18" charset="0"/>
              </a:rPr>
              <a:t> -</a:t>
            </a:r>
            <a:r>
              <a:rPr lang="en-MY" sz="1300" dirty="0">
                <a:latin typeface="Times New Roman" panose="02020603050405020304" pitchFamily="18" charset="0"/>
                <a:cs typeface="Times New Roman" panose="02020603050405020304" pitchFamily="18" charset="0"/>
              </a:rPr>
              <a:t> TiO</a:t>
            </a:r>
            <a:r>
              <a:rPr lang="en-MY" sz="1300" baseline="-25000" dirty="0">
                <a:latin typeface="Times New Roman" panose="02020603050405020304" pitchFamily="18" charset="0"/>
                <a:cs typeface="Times New Roman" panose="02020603050405020304" pitchFamily="18" charset="0"/>
              </a:rPr>
              <a:t>2</a:t>
            </a:r>
            <a:endParaRPr lang="en-MY" sz="1300" dirty="0">
              <a:latin typeface="Times New Roman" panose="02020603050405020304" pitchFamily="18" charset="0"/>
              <a:cs typeface="Times New Roman" panose="02020603050405020304" pitchFamily="18" charset="0"/>
            </a:endParaRPr>
          </a:p>
        </p:txBody>
      </p:sp>
      <p:sp>
        <p:nvSpPr>
          <p:cNvPr id="75" name="Rectangle 74"/>
          <p:cNvSpPr/>
          <p:nvPr/>
        </p:nvSpPr>
        <p:spPr>
          <a:xfrm>
            <a:off x="131978" y="1272228"/>
            <a:ext cx="2872919" cy="5156851"/>
          </a:xfrm>
          <a:prstGeom prst="rect">
            <a:avLst/>
          </a:prstGeom>
          <a:no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sp>
        <p:nvSpPr>
          <p:cNvPr id="78" name="Rectangle 77"/>
          <p:cNvSpPr/>
          <p:nvPr/>
        </p:nvSpPr>
        <p:spPr>
          <a:xfrm>
            <a:off x="4755179" y="3827554"/>
            <a:ext cx="1545458" cy="1966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76" name="Rectangle 75"/>
          <p:cNvSpPr/>
          <p:nvPr/>
        </p:nvSpPr>
        <p:spPr>
          <a:xfrm>
            <a:off x="3131464" y="1272229"/>
            <a:ext cx="2872919" cy="5156851"/>
          </a:xfrm>
          <a:prstGeom prst="rect">
            <a:avLst/>
          </a:prstGeom>
          <a:no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sp>
        <p:nvSpPr>
          <p:cNvPr id="77" name="Rectangle 76"/>
          <p:cNvSpPr/>
          <p:nvPr/>
        </p:nvSpPr>
        <p:spPr>
          <a:xfrm>
            <a:off x="6130741" y="1272227"/>
            <a:ext cx="2872919" cy="5156851"/>
          </a:xfrm>
          <a:prstGeom prst="rect">
            <a:avLst/>
          </a:prstGeom>
          <a:no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a:p>
        </p:txBody>
      </p:sp>
      <p:sp>
        <p:nvSpPr>
          <p:cNvPr id="38" name="TextBox 37"/>
          <p:cNvSpPr txBox="1"/>
          <p:nvPr/>
        </p:nvSpPr>
        <p:spPr>
          <a:xfrm>
            <a:off x="4784586" y="3576366"/>
            <a:ext cx="1509642" cy="477054"/>
          </a:xfrm>
          <a:prstGeom prst="rect">
            <a:avLst/>
          </a:prstGeom>
          <a:noFill/>
        </p:spPr>
        <p:txBody>
          <a:bodyPr wrap="square" rtlCol="0">
            <a:spAutoFit/>
          </a:bodyPr>
          <a:lstStyle/>
          <a:p>
            <a:r>
              <a:rPr lang="en-MY" sz="2500" b="1" dirty="0" smtClean="0">
                <a:solidFill>
                  <a:srgbClr val="C00000"/>
                </a:solidFill>
                <a:latin typeface="Times New Roman" panose="02020603050405020304" pitchFamily="18" charset="0"/>
                <a:cs typeface="Times New Roman" panose="02020603050405020304" pitchFamily="18" charset="0"/>
              </a:rPr>
              <a:t>3.02 nm</a:t>
            </a:r>
            <a:endParaRPr lang="en-MY" sz="2500" b="1" baseline="-250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2395775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1317</TotalTime>
  <Words>862</Words>
  <Application>Microsoft Office PowerPoint</Application>
  <PresentationFormat>On-screen Show (4:3)</PresentationFormat>
  <Paragraphs>261</Paragraphs>
  <Slides>13</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Times New Roman</vt:lpstr>
      <vt:lpstr>Office Theme</vt:lpstr>
      <vt:lpstr>PowerPoint Presentation</vt:lpstr>
      <vt:lpstr>State of the Art</vt:lpstr>
      <vt:lpstr>Device Structure</vt:lpstr>
      <vt:lpstr>Working Principle</vt:lpstr>
      <vt:lpstr>Size of QDs vs. performance of QDSC</vt:lpstr>
      <vt:lpstr>CdSe QDs synthesis:  Organometallic        vs        Microemulsion</vt:lpstr>
      <vt:lpstr>DFT: Realistic cluster modeling</vt:lpstr>
      <vt:lpstr>Realistic Cluster Models</vt:lpstr>
      <vt:lpstr>Mistake #1: The best size</vt:lpstr>
      <vt:lpstr>Mistake #2: Ligand usage</vt:lpstr>
      <vt:lpstr>Mistake #3: Size distribution </vt:lpstr>
      <vt:lpstr>Conclusion</vt:lpstr>
      <vt:lpstr>Electron injection efficiency</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azman</dc:creator>
  <cp:lastModifiedBy>Saifful Kamaluddin</cp:lastModifiedBy>
  <cp:revision>131</cp:revision>
  <dcterms:created xsi:type="dcterms:W3CDTF">2016-03-03T08:04:10Z</dcterms:created>
  <dcterms:modified xsi:type="dcterms:W3CDTF">2017-01-17T15:07:35Z</dcterms:modified>
</cp:coreProperties>
</file>